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82" r:id="rId13"/>
    <p:sldId id="267" r:id="rId14"/>
    <p:sldId id="268" r:id="rId15"/>
    <p:sldId id="270" r:id="rId16"/>
    <p:sldId id="269" r:id="rId17"/>
    <p:sldId id="273" r:id="rId18"/>
    <p:sldId id="275" r:id="rId19"/>
    <p:sldId id="276" r:id="rId20"/>
    <p:sldId id="277" r:id="rId21"/>
    <p:sldId id="280" r:id="rId22"/>
    <p:sldId id="283" r:id="rId23"/>
    <p:sldId id="278" r:id="rId24"/>
    <p:sldId id="281" r:id="rId25"/>
    <p:sldId id="279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B0"/>
    <a:srgbClr val="F08510"/>
    <a:srgbClr val="FF8FFF"/>
    <a:srgbClr val="FF65FF"/>
    <a:srgbClr val="FFCDFF"/>
    <a:srgbClr val="FF93DE"/>
    <a:srgbClr val="CC00CC"/>
    <a:srgbClr val="990099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8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24B75-E02D-49FF-9722-FCF85A6AD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B7FF52-C77D-4530-851B-9469695B0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D1230D-EF71-488C-B8CE-37067DAF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BED87-8DB8-42A9-A763-45B7F251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EE163-7725-4508-8C6A-D6F1B2E2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32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1B5E8-B233-4811-BC6A-C3A2764E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CBFD40-E313-4F55-A05D-09D01632B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F88FB-8048-484D-9619-2087DC62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2BD78-71EA-41DC-B115-E5124F47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CFADF-CD07-484D-A28B-56549EBA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82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BA3FCD-546C-4F94-B1EC-8C13BA3AE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528272-8961-40D8-B871-97A36FB16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83852-6047-4194-8605-EAE55969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A508A-6D7E-4988-9D8A-0491F8AD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753A5-7729-4896-85BD-3B202060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49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79E57-5B34-4109-B5DF-C5DB2357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83EEEB-AC74-4867-A525-5121C1F9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D6876F-2453-47D6-84C4-F7D909F2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0971C-1DE3-43A7-B59A-A71A7875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01FBC-C52A-409C-BB27-B0426417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13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E02FB-6BEE-4222-96CF-6DC5FB4A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26F00-A3E2-489F-9CC4-61C102981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98690-8004-4D4E-8E64-B1F91F5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C03BD-5892-471E-B4DA-BA20CC94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BEABB-9473-47C5-B593-4857439F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6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AF22F-1214-4B74-8BFE-DF033D32C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38B6E9-3685-4C22-882E-4804EA7CB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5C1AFA-5BF5-4C97-9C2B-DB5D48F42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5D424-F579-4E59-80FD-FB366841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11E23E-0A3D-4E5C-9C06-C1192E53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71DE4-E0D3-410A-A790-5B308C81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80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DB5A5-5FA6-4F1F-B905-B7B51A5A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A542BC-9F6D-48A0-8A0D-3B6672CAB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BBC1A8-920C-4F52-9EAE-5FD59AEC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2F8EFF-2D6C-4C56-BEB8-185038ED6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8E2139-B91A-4B65-9D65-B6A8F4D6C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59E3E4-6A98-49C9-BA6A-21F94D9A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1FCA24-44FF-446D-9EA4-C9D0C4B0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A95E6D-4CFF-479A-B0CE-6E3B4D73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22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71239-A89D-4B1F-82A3-68B2AC07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9172FA-38E5-4CC2-8DE0-496D8739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5784CB-E403-4AAC-A0A3-B6AD4DBB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B0345F-9472-4E26-97BD-6144672B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85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0B8EA2-6F5F-40D7-AB1C-575D34B2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9DF7D6-DF7F-4F9A-A419-0D66635A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950590-18DC-470D-9E7D-0B530997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8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54598-0319-40EE-924B-97D5AC29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6D2E1-DFE8-45B0-825D-62ED0C45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51452-D9A2-4697-B13C-BE264611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661B91-EEE2-4167-9578-8944AA3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8A9F3-C44C-4D89-96AB-6A2BE1F9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4F3586-8017-4A59-9F15-323ECC50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3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50D1A-E5EC-4AC1-9966-227938AC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49A793-407F-4089-B0B5-BDB1BDE98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A12613-0E21-4539-A70F-E05CD3C86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47798-4AC6-4BD7-B030-42EF5135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9D4A6E-15A1-49EA-A516-436DCD6D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797C6-8FE2-43C5-9B97-14E84E2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82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7000">
              <a:srgbClr val="FFCDFF"/>
            </a:gs>
            <a:gs pos="35000">
              <a:srgbClr val="FFCDFF"/>
            </a:gs>
            <a:gs pos="85000">
              <a:srgbClr val="FF65FF"/>
            </a:gs>
            <a:gs pos="69000">
              <a:srgbClr val="FF8F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81CF40-0394-4C41-86E5-4B7E23AB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CC20AA-936D-40A2-8EE5-455DC611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485699-75BA-458F-B945-DDBBB1F39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B77C6-B62F-4EB4-AB55-9A6B62506D25}" type="datetimeFigureOut">
              <a:rPr lang="es-MX" smtClean="0"/>
              <a:t>07/08/23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790ABF-2715-4239-BF85-8953843AF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1055A5-2FEE-453E-B5BE-F859965FE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1C50-CBF8-4115-9E08-E3968BADC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69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70986D-3403-4F7F-BE3C-40732D911744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0E8993B-7238-4597-83CB-1C7A42EC6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95" y="216587"/>
            <a:ext cx="1832098" cy="610362"/>
          </a:xfrm>
          <a:prstGeom prst="rect">
            <a:avLst/>
          </a:prstGeom>
        </p:spPr>
      </p:pic>
      <p:pic>
        <p:nvPicPr>
          <p:cNvPr id="8" name="Imagen 7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C5B6E34-B087-4637-9C85-B08307C6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67235"/>
            <a:ext cx="2106063" cy="85464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AE068FD-A2F4-4F68-8833-AAFA7C110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494" y="2043953"/>
            <a:ext cx="7619122" cy="3068181"/>
          </a:xfrm>
        </p:spPr>
        <p:txBody>
          <a:bodyPr anchor="t">
            <a:no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27233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Cultura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 Institucional con Perspectiva de Género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74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84" y="1559860"/>
            <a:ext cx="9024016" cy="7427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1916: Primer congreso feminista de Yucatán.</a:t>
            </a:r>
          </a:p>
          <a:p>
            <a:pPr marL="0" indent="0" algn="just">
              <a:buNone/>
            </a:pPr>
            <a:endParaRPr lang="es-MX" sz="5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DB531F-1DD1-4CD3-A565-3AD3617DF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7380" y="2390580"/>
            <a:ext cx="2777699" cy="37735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E534FC-03CD-686A-061E-13B94BEC0342}"/>
              </a:ext>
            </a:extLst>
          </p:cNvPr>
          <p:cNvSpPr txBox="1"/>
          <p:nvPr/>
        </p:nvSpPr>
        <p:spPr>
          <a:xfrm>
            <a:off x="1250576" y="2105561"/>
            <a:ext cx="6104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“Para que puedan formarse</a:t>
            </a:r>
          </a:p>
          <a:p>
            <a:pPr marL="0" indent="0" algn="ctr">
              <a:buNone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generaciones libres y fuertes</a:t>
            </a:r>
          </a:p>
          <a:p>
            <a:pPr marL="0" indent="0" algn="ctr">
              <a:buNone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es necesario que la mujer obtenga </a:t>
            </a:r>
          </a:p>
          <a:p>
            <a:pPr marL="0" indent="0" algn="ctr">
              <a:buNone/>
            </a:pP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un estado jurídico que la enaltezca”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AEDCD08-8E1D-FBF2-5E50-6C29E2611270}"/>
              </a:ext>
            </a:extLst>
          </p:cNvPr>
          <p:cNvSpPr txBox="1"/>
          <p:nvPr/>
        </p:nvSpPr>
        <p:spPr>
          <a:xfrm>
            <a:off x="510269" y="3747140"/>
            <a:ext cx="80554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Emancipación de las mujeres a los 21 años de edad.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Permitir el divorcio absoluto.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Abrir el espacio del trabajo a las mujeres en la administración pública y en la educación normal y con ello propiciar la educación superior.</a:t>
            </a:r>
          </a:p>
        </p:txBody>
      </p:sp>
    </p:spTree>
    <p:extLst>
      <p:ext uri="{BB962C8B-B14F-4D97-AF65-F5344CB8AC3E}">
        <p14:creationId xmlns:p14="http://schemas.microsoft.com/office/powerpoint/2010/main" val="411821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2FE9B-EA5B-4321-AC50-8D0D3F49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5" y="1272049"/>
            <a:ext cx="11756569" cy="1045028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Avances en la perspectiva de género impulsada por los movimientos de mujeres en México</a:t>
            </a:r>
            <a:endParaRPr lang="es-MX" sz="3600" dirty="0">
              <a:latin typeface="Montserrat" panose="02000505000000020004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735" y="3162851"/>
            <a:ext cx="7619999" cy="4211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El Código Civil contempla Igualdad jurídica de las mujeres después de la mayoría de edad y su capacidad para celebrar toda clase de contratos.</a:t>
            </a:r>
          </a:p>
          <a:p>
            <a:pPr marL="0" indent="0" algn="just">
              <a:buNone/>
            </a:pP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Constitucionalmente Las mujeres obtuvimos el derecho de voto y de presentarnos como candidatas en las elecciones municipales. </a:t>
            </a:r>
          </a:p>
          <a:p>
            <a:pPr marL="0" indent="0" algn="just">
              <a:buNone/>
            </a:pPr>
            <a:endParaRPr lang="es-MX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9" name="Picture 8" descr="Igualdad de Derechos para las Mujeres: Una Historia Sin Fin - Doral Family  Journal">
            <a:extLst>
              <a:ext uri="{FF2B5EF4-FFF2-40B4-BE49-F238E27FC236}">
                <a16:creationId xmlns:a16="http://schemas.microsoft.com/office/drawing/2014/main" id="{1803D71F-A9FC-4A1A-9482-E584C0F2E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" b="97079" l="10235" r="90192">
                        <a14:foregroundMark x1="42431" y1="16854" x2="42431" y2="16854"/>
                        <a14:foregroundMark x1="55437" y1="5618" x2="55437" y2="5618"/>
                        <a14:foregroundMark x1="76546" y1="18876" x2="76546" y2="18876"/>
                        <a14:foregroundMark x1="83582" y1="48989" x2="83582" y2="48989"/>
                        <a14:foregroundMark x1="59275" y1="49888" x2="59275" y2="49888"/>
                        <a14:foregroundMark x1="48188" y1="90562" x2="48188" y2="90562"/>
                        <a14:foregroundMark x1="36461" y1="96180" x2="36461" y2="96180"/>
                        <a14:foregroundMark x1="62900" y1="97079" x2="62900" y2="97079"/>
                        <a14:foregroundMark x1="55011" y1="43371" x2="55011" y2="43371"/>
                        <a14:foregroundMark x1="64819" y1="87640" x2="64819" y2="87640"/>
                        <a14:foregroundMark x1="10235" y1="26292" x2="10235" y2="26292"/>
                        <a14:foregroundMark x1="70362" y1="48989" x2="70362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" r="-2" b="-2"/>
          <a:stretch/>
        </p:blipFill>
        <p:spPr bwMode="auto">
          <a:xfrm>
            <a:off x="-218524" y="3442867"/>
            <a:ext cx="3010287" cy="29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178B5DBB-2B52-48A1-98A6-979130531EEC}"/>
              </a:ext>
            </a:extLst>
          </p:cNvPr>
          <p:cNvSpPr/>
          <p:nvPr/>
        </p:nvSpPr>
        <p:spPr>
          <a:xfrm>
            <a:off x="3231182" y="3270397"/>
            <a:ext cx="1035698" cy="774440"/>
          </a:xfrm>
          <a:prstGeom prst="rightArrow">
            <a:avLst/>
          </a:prstGeom>
          <a:solidFill>
            <a:srgbClr val="B000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1928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6DB21A1-A000-4B7E-9AE4-90DA457D2731}"/>
              </a:ext>
            </a:extLst>
          </p:cNvPr>
          <p:cNvSpPr/>
          <p:nvPr/>
        </p:nvSpPr>
        <p:spPr>
          <a:xfrm>
            <a:off x="3231182" y="5059142"/>
            <a:ext cx="1035698" cy="774440"/>
          </a:xfrm>
          <a:prstGeom prst="rightArrow">
            <a:avLst/>
          </a:prstGeom>
          <a:solidFill>
            <a:srgbClr val="B000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1947</a:t>
            </a:r>
          </a:p>
        </p:txBody>
      </p:sp>
    </p:spTree>
    <p:extLst>
      <p:ext uri="{BB962C8B-B14F-4D97-AF65-F5344CB8AC3E}">
        <p14:creationId xmlns:p14="http://schemas.microsoft.com/office/powerpoint/2010/main" val="194346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217" y="1742382"/>
            <a:ext cx="7619999" cy="42115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MX" sz="6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Las mujeres ganamos el derecho de votar y de ser candidatas en las elecciones nacionales, obtuvimos el sufragio universal dispuesto en la Constitución.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6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El principio fundamental de igualdad jurídica entre el hombre y la mujer queda consagrado en la Constitución Política de los Estados Unidos Mexicanos mediante la reforma al artículo cuarto.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9" name="Picture 8" descr="Igualdad de Derechos para las Mujeres: Una Historia Sin Fin - Doral Family  Journal">
            <a:extLst>
              <a:ext uri="{FF2B5EF4-FFF2-40B4-BE49-F238E27FC236}">
                <a16:creationId xmlns:a16="http://schemas.microsoft.com/office/drawing/2014/main" id="{1803D71F-A9FC-4A1A-9482-E584C0F2E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18" b="97079" l="10235" r="90192">
                        <a14:foregroundMark x1="42431" y1="16854" x2="42431" y2="16854"/>
                        <a14:foregroundMark x1="55437" y1="5618" x2="55437" y2="5618"/>
                        <a14:foregroundMark x1="76546" y1="18876" x2="76546" y2="18876"/>
                        <a14:foregroundMark x1="83582" y1="48989" x2="83582" y2="48989"/>
                        <a14:foregroundMark x1="59275" y1="49888" x2="59275" y2="49888"/>
                        <a14:foregroundMark x1="48188" y1="90562" x2="48188" y2="90562"/>
                        <a14:foregroundMark x1="36461" y1="96180" x2="36461" y2="96180"/>
                        <a14:foregroundMark x1="62900" y1="97079" x2="62900" y2="97079"/>
                        <a14:foregroundMark x1="55011" y1="43371" x2="55011" y2="43371"/>
                        <a14:foregroundMark x1="64819" y1="87640" x2="64819" y2="87640"/>
                        <a14:foregroundMark x1="10235" y1="26292" x2="10235" y2="26292"/>
                        <a14:foregroundMark x1="70362" y1="48989" x2="70362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9" r="-2" b="-2"/>
          <a:stretch/>
        </p:blipFill>
        <p:spPr bwMode="auto">
          <a:xfrm>
            <a:off x="217892" y="2236474"/>
            <a:ext cx="3010287" cy="291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0513A0DA-30D6-4130-B63C-CAC50A96E80F}"/>
              </a:ext>
            </a:extLst>
          </p:cNvPr>
          <p:cNvSpPr/>
          <p:nvPr/>
        </p:nvSpPr>
        <p:spPr>
          <a:xfrm>
            <a:off x="3010641" y="2196572"/>
            <a:ext cx="1035698" cy="774440"/>
          </a:xfrm>
          <a:prstGeom prst="rightArrow">
            <a:avLst/>
          </a:prstGeom>
          <a:solidFill>
            <a:srgbClr val="B000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1953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9322A82D-825D-44E8-B73D-D5AD7EC24FAD}"/>
              </a:ext>
            </a:extLst>
          </p:cNvPr>
          <p:cNvSpPr/>
          <p:nvPr/>
        </p:nvSpPr>
        <p:spPr>
          <a:xfrm>
            <a:off x="3010641" y="4036423"/>
            <a:ext cx="1035698" cy="774440"/>
          </a:xfrm>
          <a:prstGeom prst="rightArrow">
            <a:avLst/>
          </a:prstGeom>
          <a:solidFill>
            <a:srgbClr val="B000B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31741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49" y="3714624"/>
            <a:ext cx="10241533" cy="237455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Una manera crítica de ver la realidad para desnaturalizar las desigualdades de género, que existen en las condiciones de vida y acceso a los derechos entre hombres y mujeres, ya que el género es una categoría construida (raza y clase social) que se puede deconstruir en favor de la igualdad.</a:t>
            </a:r>
          </a:p>
          <a:p>
            <a:pPr>
              <a:lnSpc>
                <a:spcPct val="120000"/>
              </a:lnSpc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11" name="Picture 2" descr="Qué referimos cuando expresamos “juzgar con perspectiva de género”? –  Comercio y Justicia">
            <a:extLst>
              <a:ext uri="{FF2B5EF4-FFF2-40B4-BE49-F238E27FC236}">
                <a16:creationId xmlns:a16="http://schemas.microsoft.com/office/drawing/2014/main" id="{46F3F84B-A47C-441B-87CA-BC98E24C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6"/>
          <a:stretch/>
        </p:blipFill>
        <p:spPr bwMode="auto">
          <a:xfrm>
            <a:off x="4019153" y="1370122"/>
            <a:ext cx="4262556" cy="1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9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>
                <a:lumMod val="99929"/>
              </a:srgbClr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2EE373D-FC21-4561-97DD-D16C51899787}"/>
              </a:ext>
            </a:extLst>
          </p:cNvPr>
          <p:cNvSpPr/>
          <p:nvPr/>
        </p:nvSpPr>
        <p:spPr>
          <a:xfrm>
            <a:off x="4974795" y="1694329"/>
            <a:ext cx="6414863" cy="4118642"/>
          </a:xfrm>
          <a:prstGeom prst="roundRect">
            <a:avLst/>
          </a:prstGeom>
          <a:solidFill>
            <a:srgbClr val="B000B0"/>
          </a:solidFill>
          <a:ln>
            <a:solidFill>
              <a:srgbClr val="B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La diferencia sexual NO explica ni justifica las desigualdades sociales, económicas y políticas entre mujeres y hombres.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2000505000000020004" pitchFamily="2" charset="77"/>
            </a:endParaRPr>
          </a:p>
        </p:txBody>
      </p:sp>
      <p:pic>
        <p:nvPicPr>
          <p:cNvPr id="8200" name="Picture 8" descr="Logotipo de símbolo de género de sexo e igualdad de hombres y mujeres ilustración vectorial">
            <a:extLst>
              <a:ext uri="{FF2B5EF4-FFF2-40B4-BE49-F238E27FC236}">
                <a16:creationId xmlns:a16="http://schemas.microsoft.com/office/drawing/2014/main" id="{4F5FBC7B-5FA1-4879-929B-E94A1721B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73" b="82748" l="27636" r="72045">
                        <a14:foregroundMark x1="49042" y1="59425" x2="49042" y2="59425"/>
                        <a14:foregroundMark x1="56550" y1="42013" x2="59265" y2="38978"/>
                        <a14:foregroundMark x1="59744" y1="45847" x2="59744" y2="45847"/>
                        <a14:foregroundMark x1="57188" y1="41853" x2="57188" y2="41853"/>
                        <a14:foregroundMark x1="44728" y1="59904" x2="44728" y2="59904"/>
                        <a14:foregroundMark x1="44089" y1="65495" x2="44089" y2="65495"/>
                        <a14:foregroundMark x1="44089" y1="74281" x2="44089" y2="74281"/>
                        <a14:foregroundMark x1="43930" y1="77636" x2="43930" y2="77636"/>
                        <a14:foregroundMark x1="44409" y1="80192" x2="44409" y2="80192"/>
                        <a14:foregroundMark x1="44569" y1="82907" x2="44569" y2="82907"/>
                        <a14:foregroundMark x1="69489" y1="16773" x2="69489" y2="16773"/>
                        <a14:foregroundMark x1="56869" y1="17093" x2="56869" y2="17093"/>
                        <a14:foregroundMark x1="57827" y1="17093" x2="57827" y2="17093"/>
                        <a14:foregroundMark x1="58307" y1="17093" x2="58307" y2="17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9549" r="21885" b="13774"/>
          <a:stretch/>
        </p:blipFill>
        <p:spPr bwMode="auto">
          <a:xfrm>
            <a:off x="1046486" y="1045029"/>
            <a:ext cx="3928310" cy="53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2FE9B-EA5B-4321-AC50-8D0D3F49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74" y="1292564"/>
            <a:ext cx="11424642" cy="138823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Aportación más importante de la perspectiva de género es la visibilidad y crítica a la división sexual del trabajo</a:t>
            </a:r>
            <a:endParaRPr lang="es-MX" sz="2800" dirty="0">
              <a:latin typeface="Montserrat" panose="02000505000000020004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49A3CD7-35CF-4FF8-A966-55630423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22" y="3724714"/>
            <a:ext cx="6920450" cy="2942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La construcción, el comercio, la agricultura y otras áreas, son realizadas en mayor proporción por hombres por el cual recibe dinero que se puede intercambiar por otras mercancías para cubrir necesidades y deseos.</a:t>
            </a:r>
          </a:p>
          <a:p>
            <a:pPr marL="0" indent="0" algn="just">
              <a:buNone/>
            </a:pPr>
            <a:endParaRPr lang="es-MX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s-MX" sz="2400" dirty="0"/>
          </a:p>
        </p:txBody>
      </p:sp>
      <p:pic>
        <p:nvPicPr>
          <p:cNvPr id="14338" name="Picture 2" descr="Los estragos del trabajo no remunerado a la mujer, según el FMI - Líder  Empresarial">
            <a:extLst>
              <a:ext uri="{FF2B5EF4-FFF2-40B4-BE49-F238E27FC236}">
                <a16:creationId xmlns:a16="http://schemas.microsoft.com/office/drawing/2014/main" id="{BFE0DC1E-ADB2-43E3-B825-BF5616308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3" b="97546" l="52589" r="78021">
                        <a14:foregroundMark x1="66513" y1="6339" x2="66513" y2="6339"/>
                        <a14:foregroundMark x1="65708" y1="3067" x2="65708" y2="3067"/>
                        <a14:foregroundMark x1="67664" y1="2863" x2="67664" y2="2863"/>
                        <a14:foregroundMark x1="68124" y1="4294" x2="68124" y2="4294"/>
                        <a14:foregroundMark x1="68815" y1="4703" x2="68815" y2="4703"/>
                        <a14:foregroundMark x1="65132" y1="93047" x2="65132" y2="93047"/>
                        <a14:foregroundMark x1="66513" y1="92229" x2="61680" y2="89162"/>
                        <a14:foregroundMark x1="55719" y1="93456" x2="55581" y2="93865"/>
                        <a14:foregroundMark x1="55857" y1="93047" x2="55719" y2="93456"/>
                        <a14:foregroundMark x1="56617" y1="90798" x2="55857" y2="93047"/>
                        <a14:foregroundMark x1="60299" y1="97546" x2="60299" y2="97546"/>
                        <a14:backgroundMark x1="55696" y1="93661" x2="55696" y2="93661"/>
                        <a14:backgroundMark x1="55466" y1="93661" x2="55466" y2="93661"/>
                        <a14:backgroundMark x1="55581" y1="93047" x2="55581" y2="93047"/>
                        <a14:backgroundMark x1="55581" y1="93456" x2="55581" y2="93456"/>
                        <a14:backgroundMark x1="85961" y1="66871" x2="85961" y2="66871"/>
                        <a14:backgroundMark x1="67779" y1="2863" x2="67779" y2="2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9" r="18758"/>
          <a:stretch/>
        </p:blipFill>
        <p:spPr bwMode="auto">
          <a:xfrm>
            <a:off x="8690863" y="2781150"/>
            <a:ext cx="2263483" cy="40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DC4F14C-7115-F959-88E8-9BAF66F69CF5}"/>
              </a:ext>
            </a:extLst>
          </p:cNvPr>
          <p:cNvSpPr txBox="1"/>
          <p:nvPr/>
        </p:nvSpPr>
        <p:spPr>
          <a:xfrm>
            <a:off x="633722" y="2829833"/>
            <a:ext cx="7703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El trabajo remunerado o productivo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3006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49A3CD7-35CF-4FF8-A966-55630423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87" y="2351353"/>
            <a:ext cx="7081031" cy="3961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El cuidado de niñas, niños y adolescentes, personas adultas mayores, personas con discapacidad, personas en situación de enfermedad y las labores domésticas, darantizan la sobrevivencia  de las personas y sus familias. </a:t>
            </a:r>
          </a:p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No cuenta con remuneración, su  valor no es reconocido socialmente; </a:t>
            </a:r>
            <a:endParaRPr lang="es-MX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endParaRPr lang="es-MX" sz="2400" dirty="0"/>
          </a:p>
        </p:txBody>
      </p:sp>
      <p:pic>
        <p:nvPicPr>
          <p:cNvPr id="14340" name="Picture 4" descr="Lanzan campaña sobre igualdad del trabajo de cuidado durante COVID-19">
            <a:extLst>
              <a:ext uri="{FF2B5EF4-FFF2-40B4-BE49-F238E27FC236}">
                <a16:creationId xmlns:a16="http://schemas.microsoft.com/office/drawing/2014/main" id="{E2696ECE-BDA9-4C00-AC03-A3CBAA7E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310" l="10000" r="90000">
                        <a14:foregroundMark x1="72540" y1="40714" x2="72540" y2="40714"/>
                        <a14:foregroundMark x1="75159" y1="39167" x2="75159" y2="39167"/>
                        <a14:foregroundMark x1="75714" y1="42262" x2="75714" y2="42262"/>
                        <a14:foregroundMark x1="72460" y1="43690" x2="72460" y2="43690"/>
                        <a14:foregroundMark x1="71190" y1="35238" x2="71190" y2="35238"/>
                        <a14:foregroundMark x1="69206" y1="39167" x2="69206" y2="39167"/>
                        <a14:foregroundMark x1="73492" y1="33690" x2="73492" y2="33690"/>
                        <a14:foregroundMark x1="74286" y1="36071" x2="74286" y2="36071"/>
                        <a14:foregroundMark x1="73016" y1="37381" x2="73016" y2="37381"/>
                        <a14:foregroundMark x1="75873" y1="35833" x2="75873" y2="35833"/>
                        <a14:foregroundMark x1="44286" y1="91190" x2="44286" y2="91190"/>
                        <a14:foregroundMark x1="45000" y1="88095" x2="45000" y2="88095"/>
                        <a14:foregroundMark x1="45556" y1="86786" x2="45556" y2="86786"/>
                        <a14:foregroundMark x1="46984" y1="82143" x2="46508" y2="83214"/>
                        <a14:foregroundMark x1="44365" y1="91190" x2="44921" y2="91310"/>
                        <a14:foregroundMark x1="46984" y1="81786" x2="49524" y2="74762"/>
                        <a14:foregroundMark x1="50476" y1="71667" x2="54841" y2="59048"/>
                        <a14:foregroundMark x1="35397" y1="18571" x2="35397" y2="18571"/>
                        <a14:foregroundMark x1="52381" y1="91310" x2="52381" y2="91310"/>
                        <a14:foregroundMark x1="66190" y1="29167" x2="66190" y2="29167"/>
                        <a14:foregroundMark x1="66190" y1="28571" x2="66190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51" y="1020206"/>
            <a:ext cx="7595124" cy="50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EAF426-C27A-C769-431D-0A9768F66654}"/>
              </a:ext>
            </a:extLst>
          </p:cNvPr>
          <p:cNvSpPr txBox="1"/>
          <p:nvPr/>
        </p:nvSpPr>
        <p:spPr>
          <a:xfrm>
            <a:off x="839287" y="1206099"/>
            <a:ext cx="10364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El trabajo no remunerado o </a:t>
            </a:r>
          </a:p>
          <a:p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reproductivo </a:t>
            </a:r>
            <a:endParaRPr lang="es-MX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E05F0E-6880-5A4E-7490-C58434BB547F}"/>
              </a:ext>
            </a:extLst>
          </p:cNvPr>
          <p:cNvSpPr txBox="1"/>
          <p:nvPr/>
        </p:nvSpPr>
        <p:spPr>
          <a:xfrm>
            <a:off x="839287" y="5549490"/>
            <a:ext cx="9111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Es realizado principalmente por  mujeres, incluso, </a:t>
            </a:r>
          </a:p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si estas tienen, además, un trabajo remunerado.</a:t>
            </a:r>
          </a:p>
        </p:txBody>
      </p:sp>
    </p:spTree>
    <p:extLst>
      <p:ext uri="{BB962C8B-B14F-4D97-AF65-F5344CB8AC3E}">
        <p14:creationId xmlns:p14="http://schemas.microsoft.com/office/powerpoint/2010/main" val="229909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D71D7D9-3E19-4F65-82A5-74921E213D02}"/>
              </a:ext>
            </a:extLst>
          </p:cNvPr>
          <p:cNvSpPr/>
          <p:nvPr/>
        </p:nvSpPr>
        <p:spPr>
          <a:xfrm>
            <a:off x="435430" y="3438752"/>
            <a:ext cx="5660569" cy="2706516"/>
          </a:xfrm>
          <a:prstGeom prst="roundRect">
            <a:avLst/>
          </a:prstGeom>
          <a:solidFill>
            <a:srgbClr val="B000B0"/>
          </a:solidFill>
          <a:ln>
            <a:solidFill>
              <a:srgbClr val="B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Se considera que la división sexual del trabajo que se ha impuesto es la barrera más sólida que enfrentan las mujeres para lograr el desarrollo personal y profesional</a:t>
            </a:r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.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B4A2D5C-42A0-47AD-A6C6-E4EC11707B89}"/>
              </a:ext>
            </a:extLst>
          </p:cNvPr>
          <p:cNvSpPr/>
          <p:nvPr/>
        </p:nvSpPr>
        <p:spPr>
          <a:xfrm>
            <a:off x="6095999" y="1359741"/>
            <a:ext cx="5816973" cy="2568773"/>
          </a:xfrm>
          <a:prstGeom prst="roundRect">
            <a:avLst/>
          </a:prstGeom>
          <a:solidFill>
            <a:srgbClr val="B000B0"/>
          </a:solidFill>
          <a:ln>
            <a:solidFill>
              <a:srgbClr val="B00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Desmontar la división sexual del trabajo es una tarea urgente para lograr la igualdad y erradicar las condiciones estructurales que las discriminan del ejercicio activo de sus derechos.</a:t>
            </a:r>
          </a:p>
        </p:txBody>
      </p:sp>
      <p:pic>
        <p:nvPicPr>
          <p:cNvPr id="17412" name="Picture 4" descr="Temas femeninos: LA DIVISIÓN SEXUAL DEL TRABAJO - Sudcalifornios">
            <a:extLst>
              <a:ext uri="{FF2B5EF4-FFF2-40B4-BE49-F238E27FC236}">
                <a16:creationId xmlns:a16="http://schemas.microsoft.com/office/drawing/2014/main" id="{A0AC6FDF-3BE0-442D-A073-96A2E8AC3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1"/>
          <a:stretch/>
        </p:blipFill>
        <p:spPr bwMode="auto">
          <a:xfrm>
            <a:off x="8736944" y="4243227"/>
            <a:ext cx="1296551" cy="20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Temas femeninos: LA DIVISIÓN SEXUAL DEL TRABAJO - Sudcalifornios">
            <a:extLst>
              <a:ext uri="{FF2B5EF4-FFF2-40B4-BE49-F238E27FC236}">
                <a16:creationId xmlns:a16="http://schemas.microsoft.com/office/drawing/2014/main" id="{40E38792-9D43-4BE5-8968-8B7FDA093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0"/>
          <a:stretch/>
        </p:blipFill>
        <p:spPr bwMode="auto">
          <a:xfrm>
            <a:off x="2044558" y="1349381"/>
            <a:ext cx="1552195" cy="17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86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42423C-55E8-423E-9E5F-0A3990F0E3E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74936F3-7E63-48D1-BBC8-8482FD44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66971EB-D47B-4C47-9C94-3FCD23F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8727E1-4207-4B25-AC2F-B19CFF6CBC76}"/>
              </a:ext>
            </a:extLst>
          </p:cNvPr>
          <p:cNvSpPr txBox="1">
            <a:spLocks/>
          </p:cNvSpPr>
          <p:nvPr/>
        </p:nvSpPr>
        <p:spPr>
          <a:xfrm>
            <a:off x="1211882" y="1736103"/>
            <a:ext cx="9822022" cy="253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¿Qué es una cultura institucional con perspectiva de género?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972D50-3C16-575C-67DE-636F894EB98B}"/>
              </a:ext>
            </a:extLst>
          </p:cNvPr>
          <p:cNvSpPr txBox="1"/>
          <p:nvPr/>
        </p:nvSpPr>
        <p:spPr>
          <a:xfrm>
            <a:off x="1382805" y="4567588"/>
            <a:ext cx="942638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Una transformación total del ejercicio organizacional de los recursos, en los servicios que se ofrecen para que todo ello favorezca la igualdad entre hombre y mujeres y la no discriminación. </a:t>
            </a:r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835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3039034"/>
            <a:ext cx="7100047" cy="2111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Misión, visión, valores, formas de interacción, estrategias, programas, estructura, en la distribución del poder, del trabajo, de la toma de decisiones. 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C8CB0E-CC8E-442A-9CED-741C792B2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9601" l="4932" r="98219">
                        <a14:foregroundMark x1="30411" y1="12176" x2="30411" y2="12176"/>
                        <a14:foregroundMark x1="31644" y1="11776" x2="32466" y2="11577"/>
                        <a14:foregroundMark x1="29863" y1="12974" x2="29863" y2="10379"/>
                        <a14:foregroundMark x1="17123" y1="75449" x2="17123" y2="75449"/>
                        <a14:foregroundMark x1="14795" y1="67265" x2="14795" y2="67265"/>
                        <a14:foregroundMark x1="18356" y1="65269" x2="18356" y2="65269"/>
                        <a14:foregroundMark x1="19315" y1="77844" x2="19315" y2="77844"/>
                        <a14:foregroundMark x1="18356" y1="92615" x2="18356" y2="92615"/>
                        <a14:foregroundMark x1="23425" y1="53094" x2="23425" y2="53094"/>
                        <a14:foregroundMark x1="18356" y1="65070" x2="18356" y2="65070"/>
                        <a14:foregroundMark x1="30685" y1="15968" x2="30685" y2="15968"/>
                        <a14:foregroundMark x1="28219" y1="23154" x2="28219" y2="23154"/>
                        <a14:foregroundMark x1="27945" y1="28743" x2="27945" y2="29741"/>
                        <a14:foregroundMark x1="30685" y1="33733" x2="30685" y2="33733"/>
                        <a14:foregroundMark x1="33014" y1="39122" x2="33014" y2="39122"/>
                        <a14:foregroundMark x1="35342" y1="39920" x2="50822" y2="55689"/>
                        <a14:foregroundMark x1="50822" y1="55689" x2="52603" y2="55090"/>
                        <a14:foregroundMark x1="30274" y1="67864" x2="18219" y2="62475"/>
                        <a14:foregroundMark x1="18219" y1="62475" x2="23699" y2="58882"/>
                        <a14:foregroundMark x1="13288" y1="71257" x2="12877" y2="76447"/>
                        <a14:foregroundMark x1="9709" y1="85030" x2="17808" y2="91218"/>
                        <a14:foregroundMark x1="8665" y1="84232" x2="9709" y2="85030"/>
                        <a14:foregroundMark x1="7359" y1="83234" x2="8665" y2="84232"/>
                        <a14:foregroundMark x1="6575" y1="82635" x2="7359" y2="83234"/>
                        <a14:foregroundMark x1="17808" y1="91218" x2="31918" y2="91617"/>
                        <a14:foregroundMark x1="10137" y1="66467" x2="9178" y2="70659"/>
                        <a14:foregroundMark x1="5054" y1="97804" x2="4932" y2="99601"/>
                        <a14:foregroundMark x1="5175" y1="96008" x2="5054" y2="97804"/>
                        <a14:foregroundMark x1="5296" y1="94212" x2="5175" y2="96008"/>
                        <a14:foregroundMark x1="5445" y1="92016" x2="5296" y2="94212"/>
                        <a14:foregroundMark x1="5566" y1="90220" x2="5445" y2="92016"/>
                        <a14:foregroundMark x1="5728" y1="87824" x2="5566" y2="90220"/>
                        <a14:foregroundMark x1="5823" y1="86427" x2="5728" y2="87824"/>
                        <a14:foregroundMark x1="5917" y1="85030" x2="5823" y2="86427"/>
                        <a14:foregroundMark x1="5971" y1="84232" x2="5917" y2="85030"/>
                        <a14:foregroundMark x1="6039" y1="83234" x2="5971" y2="84232"/>
                        <a14:foregroundMark x1="6849" y1="71257" x2="6039" y2="83234"/>
                        <a14:foregroundMark x1="32329" y1="9581" x2="28219" y2="22954"/>
                        <a14:foregroundMark x1="28219" y1="27944" x2="28219" y2="29741"/>
                        <a14:foregroundMark x1="28219" y1="22954" x2="28219" y2="27944"/>
                        <a14:foregroundMark x1="33288" y1="24152" x2="33425" y2="28543"/>
                        <a14:foregroundMark x1="33151" y1="22355" x2="33151" y2="22355"/>
                        <a14:foregroundMark x1="33425" y1="21357" x2="33425" y2="21357"/>
                        <a14:foregroundMark x1="33562" y1="19162" x2="33562" y2="19162"/>
                        <a14:foregroundMark x1="34110" y1="18363" x2="34110" y2="18363"/>
                        <a14:foregroundMark x1="34247" y1="17565" x2="34247" y2="17565"/>
                        <a14:foregroundMark x1="34384" y1="12974" x2="34384" y2="12974"/>
                        <a14:foregroundMark x1="27260" y1="19162" x2="27260" y2="19162"/>
                        <a14:foregroundMark x1="27123" y1="22954" x2="27123" y2="22954"/>
                        <a14:foregroundMark x1="27123" y1="17764" x2="27123" y2="17764"/>
                        <a14:foregroundMark x1="26575" y1="16168" x2="26575" y2="16168"/>
                        <a14:foregroundMark x1="26575" y1="14970" x2="26575" y2="14970"/>
                        <a14:foregroundMark x1="26575" y1="14770" x2="26849" y2="17166"/>
                        <a14:foregroundMark x1="27945" y1="29940" x2="25753" y2="29142"/>
                        <a14:foregroundMark x1="33973" y1="29940" x2="39041" y2="29541"/>
                        <a14:foregroundMark x1="38767" y1="24551" x2="38767" y2="24551"/>
                        <a14:foregroundMark x1="42466" y1="21756" x2="42466" y2="21756"/>
                        <a14:foregroundMark x1="44110" y1="21956" x2="44384" y2="23553"/>
                        <a14:foregroundMark x1="47260" y1="26547" x2="47260" y2="26547"/>
                        <a14:foregroundMark x1="50685" y1="28343" x2="50685" y2="28343"/>
                        <a14:foregroundMark x1="45342" y1="31537" x2="45342" y2="31537"/>
                        <a14:foregroundMark x1="47671" y1="28144" x2="47671" y2="28144"/>
                        <a14:foregroundMark x1="47671" y1="22555" x2="46027" y2="31337"/>
                        <a14:foregroundMark x1="59452" y1="26148" x2="65479" y2="29940"/>
                        <a14:foregroundMark x1="60000" y1="4391" x2="60000" y2="4391"/>
                        <a14:foregroundMark x1="57397" y1="9780" x2="57397" y2="9780"/>
                        <a14:foregroundMark x1="62740" y1="11178" x2="62740" y2="11178"/>
                        <a14:foregroundMark x1="60959" y1="10379" x2="60959" y2="10379"/>
                        <a14:foregroundMark x1="60548" y1="20758" x2="60548" y2="20758"/>
                        <a14:foregroundMark x1="59315" y1="33932" x2="59315" y2="33932"/>
                        <a14:foregroundMark x1="60822" y1="42515" x2="60822" y2="42515"/>
                        <a14:foregroundMark x1="60959" y1="47904" x2="59452" y2="44511"/>
                        <a14:foregroundMark x1="60548" y1="35529" x2="52466" y2="42715"/>
                        <a14:foregroundMark x1="52466" y1="42715" x2="50000" y2="43513"/>
                        <a14:foregroundMark x1="25342" y1="50699" x2="23425" y2="40120"/>
                        <a14:foregroundMark x1="16301" y1="53293" x2="15342" y2="55689"/>
                        <a14:foregroundMark x1="16301" y1="84631" x2="16986" y2="99401"/>
                        <a14:foregroundMark x1="16986" y1="99401" x2="16986" y2="99401"/>
                        <a14:foregroundMark x1="35068" y1="82834" x2="38219" y2="91018"/>
                        <a14:foregroundMark x1="35753" y1="97006" x2="39041" y2="96008"/>
                        <a14:foregroundMark x1="60959" y1="89820" x2="60959" y2="89820"/>
                        <a14:foregroundMark x1="61233" y1="87425" x2="63562" y2="82435"/>
                        <a14:foregroundMark x1="76575" y1="84032" x2="79726" y2="90220"/>
                        <a14:foregroundMark x1="86164" y1="72655" x2="86849" y2="58084"/>
                        <a14:foregroundMark x1="86849" y1="58084" x2="92740" y2="74651"/>
                        <a14:foregroundMark x1="92740" y1="74651" x2="92740" y2="74651"/>
                        <a14:foregroundMark x1="89863" y1="38124" x2="89863" y2="38124"/>
                        <a14:foregroundMark x1="89726" y1="37126" x2="90548" y2="38723"/>
                        <a14:foregroundMark x1="90137" y1="36327" x2="90411" y2="38323"/>
                        <a14:foregroundMark x1="78630" y1="9980" x2="78630" y2="9980"/>
                        <a14:foregroundMark x1="77671" y1="20758" x2="77671" y2="20758"/>
                        <a14:foregroundMark x1="76438" y1="22555" x2="76438" y2="22555"/>
                        <a14:foregroundMark x1="76849" y1="21357" x2="80274" y2="20958"/>
                        <a14:foregroundMark x1="75479" y1="20958" x2="76438" y2="21956"/>
                        <a14:foregroundMark x1="90822" y1="96607" x2="91370" y2="97206"/>
                        <a14:foregroundMark x1="96849" y1="65269" x2="97397" y2="80838"/>
                        <a14:foregroundMark x1="76438" y1="8184" x2="76438" y2="8184"/>
                        <a14:foregroundMark x1="77260" y1="6986" x2="77260" y2="6986"/>
                        <a14:foregroundMark x1="75890" y1="7186" x2="75890" y2="7186"/>
                        <a14:foregroundMark x1="81507" y1="8383" x2="81507" y2="8383"/>
                        <a14:foregroundMark x1="77671" y1="6188" x2="77671" y2="6188"/>
                        <a14:foregroundMark x1="24110" y1="99401" x2="24110" y2="99401"/>
                        <a14:foregroundMark x1="30959" y1="72455" x2="30959" y2="72455"/>
                        <a14:foregroundMark x1="33562" y1="61876" x2="32740" y2="71457"/>
                        <a14:foregroundMark x1="51370" y1="94810" x2="50959" y2="95609"/>
                        <a14:foregroundMark x1="51370" y1="90220" x2="59178" y2="97405"/>
                        <a14:foregroundMark x1="53014" y1="92415" x2="44795" y2="84631"/>
                        <a14:foregroundMark x1="80411" y1="5788" x2="80411" y2="5788"/>
                        <a14:foregroundMark x1="90822" y1="80040" x2="90822" y2="80040"/>
                        <a14:foregroundMark x1="97808" y1="82635" x2="98219" y2="94810"/>
                        <a14:foregroundMark x1="90685" y1="78643" x2="91781" y2="77844"/>
                        <a14:foregroundMark x1="92740" y1="81836" x2="90411" y2="78643"/>
                        <a14:foregroundMark x1="93014" y1="87625" x2="90411" y2="79242"/>
                        <a14:foregroundMark x1="98219" y1="95609" x2="98219" y2="95609"/>
                        <a14:foregroundMark x1="76849" y1="5788" x2="76849" y2="5788"/>
                        <a14:foregroundMark x1="77808" y1="5788" x2="77808" y2="5788"/>
                        <a14:foregroundMark x1="78356" y1="5190" x2="78356" y2="5190"/>
                        <a14:foregroundMark x1="77671" y1="4990" x2="77671" y2="4990"/>
                        <a14:foregroundMark x1="77671" y1="4591" x2="74521" y2="5190"/>
                        <a14:foregroundMark x1="78082" y1="17166" x2="76849" y2="17166"/>
                        <a14:backgroundMark x1="24247" y1="28743" x2="24247" y2="28743"/>
                        <a14:backgroundMark x1="26164" y1="27944" x2="26164" y2="27944"/>
                        <a14:backgroundMark x1="26575" y1="27745" x2="26575" y2="27745"/>
                        <a14:backgroundMark x1="34521" y1="12575" x2="34521" y2="12575"/>
                        <a14:backgroundMark x1="34658" y1="12774" x2="34658" y2="12774"/>
                        <a14:backgroundMark x1="35479" y1="23553" x2="35479" y2="23553"/>
                        <a14:backgroundMark x1="35479" y1="23752" x2="35479" y2="23752"/>
                        <a14:backgroundMark x1="35205" y1="24152" x2="35205" y2="24152"/>
                        <a14:backgroundMark x1="7260" y1="96008" x2="7260" y2="96008"/>
                        <a14:backgroundMark x1="6849" y1="97804" x2="6849" y2="97804"/>
                        <a14:backgroundMark x1="6986" y1="94212" x2="6986" y2="94212"/>
                        <a14:backgroundMark x1="7123" y1="92016" x2="7123" y2="92016"/>
                        <a14:backgroundMark x1="7123" y1="90220" x2="7123" y2="90220"/>
                        <a14:backgroundMark x1="7260" y1="87824" x2="7260" y2="87824"/>
                        <a14:backgroundMark x1="7260" y1="86427" x2="7260" y2="86427"/>
                        <a14:backgroundMark x1="7534" y1="85030" x2="7534" y2="85030"/>
                        <a14:backgroundMark x1="7534" y1="84232" x2="7534" y2="84232"/>
                        <a14:backgroundMark x1="7534" y1="83234" x2="7534" y2="83234"/>
                        <a14:backgroundMark x1="94932" y1="97605" x2="94932" y2="97605"/>
                        <a14:backgroundMark x1="94932" y1="90419" x2="94932" y2="90419"/>
                        <a14:backgroundMark x1="94932" y1="87425" x2="94932" y2="87425"/>
                        <a14:backgroundMark x1="94795" y1="84431" x2="94795" y2="84431"/>
                        <a14:backgroundMark x1="94795" y1="83234" x2="94795" y2="83234"/>
                        <a14:backgroundMark x1="94795" y1="80838" x2="94795" y2="80838"/>
                        <a14:backgroundMark x1="94384" y1="81836" x2="94384" y2="80040"/>
                        <a14:backgroundMark x1="94384" y1="79441" x2="94384" y2="79441"/>
                        <a14:backgroundMark x1="94247" y1="78443" x2="94247" y2="78443"/>
                        <a14:backgroundMark x1="94247" y1="77844" x2="94247" y2="77844"/>
                        <a14:backgroundMark x1="78630" y1="2994" x2="78630" y2="2994"/>
                        <a14:backgroundMark x1="77397" y1="2994" x2="77397" y2="2994"/>
                        <a14:backgroundMark x1="79178" y1="3593" x2="77111" y2="34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73" y="2662519"/>
            <a:ext cx="3624801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3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FFCDFF"/>
            </a:gs>
            <a:gs pos="100000">
              <a:srgbClr val="B000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E31D035-69ED-48C4-A45B-1E2CD6BD9C77}"/>
              </a:ext>
            </a:extLst>
          </p:cNvPr>
          <p:cNvSpPr txBox="1">
            <a:spLocks/>
          </p:cNvSpPr>
          <p:nvPr/>
        </p:nvSpPr>
        <p:spPr>
          <a:xfrm>
            <a:off x="-37359" y="1681368"/>
            <a:ext cx="6096000" cy="23036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¿Qué es la cultura?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69BACC-201F-4A63-B051-3A5FC4AC3F05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D364C03-BC6F-41B7-97F3-2C0E2DB03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7" name="Imagen 6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DA91EBA-9356-42AE-989C-DA7E31B8A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07B26A7-CC2A-4C21-9F0E-2D211C41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50759" y="1878015"/>
            <a:ext cx="3147322" cy="30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18E4647-8DB4-F67F-1008-1DB8A3DBEE95}"/>
              </a:ext>
            </a:extLst>
          </p:cNvPr>
          <p:cNvSpPr txBox="1"/>
          <p:nvPr/>
        </p:nvSpPr>
        <p:spPr>
          <a:xfrm>
            <a:off x="796577" y="3606972"/>
            <a:ext cx="65352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Conjunto de atributos desarrollados por una colectividad, en función de su medio ambiente, que particularizan a una comunidad dándole identidad. </a:t>
            </a:r>
          </a:p>
        </p:txBody>
      </p:sp>
    </p:spTree>
    <p:extLst>
      <p:ext uri="{BB962C8B-B14F-4D97-AF65-F5344CB8AC3E}">
        <p14:creationId xmlns:p14="http://schemas.microsoft.com/office/powerpoint/2010/main" val="409730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2FE9B-EA5B-4321-AC50-8D0D3F49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2168"/>
            <a:ext cx="12192000" cy="146486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¿Qué está en nuestro alcance para construir una cultura institucional con perspectiva de género?</a:t>
            </a:r>
            <a:endParaRPr lang="es-MX" sz="3200" dirty="0">
              <a:latin typeface="Montserrat" panose="02000505000000020004" pitchFamily="2" charset="77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1" y="2885038"/>
            <a:ext cx="7306588" cy="46554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Visibilizar en actas y conclusiones y tener estadísticas de datos interseccionales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marL="0" indent="0" algn="just">
              <a:buNone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(discapacidad, adulta/o mayor o niña/o, indígena, en pobreza, en desempleo, jefa/e de familia, cantidad de personas bajo su responsabilidad, madre/padre soltera/o, en situación de violencia y tipo(s) de violencia, sin servicio médico, sin papeles de identidad, persona de la diversidad sexual, con enfermedades crónico degenerativas)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CEF98-0553-4787-86CF-4DFF481A73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4" b="89848" l="2032" r="91365">
                        <a14:foregroundMark x1="37460" y1="22843" x2="39492" y2="18866"/>
                        <a14:foregroundMark x1="40381" y1="67851" x2="40381" y2="67851"/>
                        <a14:foregroundMark x1="42413" y1="68528" x2="42413" y2="68528"/>
                        <a14:foregroundMark x1="43238" y1="69205" x2="43238" y2="69205"/>
                        <a14:foregroundMark x1="48444" y1="78173" x2="48444" y2="78173"/>
                        <a14:foregroundMark x1="50095" y1="77411" x2="50095" y2="77411"/>
                        <a14:foregroundMark x1="49841" y1="74281" x2="49841" y2="74281"/>
                        <a14:foregroundMark x1="61333" y1="80034" x2="61333" y2="80034"/>
                        <a14:foregroundMark x1="62349" y1="81387" x2="62349" y2="81387"/>
                        <a14:foregroundMark x1="67175" y1="65228" x2="67175" y2="65228"/>
                        <a14:foregroundMark x1="70209" y1="47716" x2="70603" y2="46701"/>
                        <a14:foregroundMark x1="76952" y1="58122" x2="78667" y2="57276"/>
                        <a14:foregroundMark x1="77460" y1="38156" x2="78095" y2="41455"/>
                        <a14:foregroundMark x1="89143" y1="60829" x2="89143" y2="60829"/>
                        <a14:foregroundMark x1="22222" y1="22843" x2="22222" y2="22843"/>
                        <a14:foregroundMark x1="13397" y1="51777" x2="13397" y2="51777"/>
                        <a14:foregroundMark x1="7619" y1="62860" x2="7619" y2="62860"/>
                        <a14:foregroundMark x1="12952" y1="70220" x2="12952" y2="70220"/>
                        <a14:foregroundMark x1="14032" y1="73435" x2="14032" y2="73435"/>
                        <a14:foregroundMark x1="16063" y1="75127" x2="16063" y2="75127"/>
                        <a14:foregroundMark x1="14984" y1="76058" x2="14857" y2="76481"/>
                        <a14:foregroundMark x1="14032" y1="76734" x2="14032" y2="76734"/>
                        <a14:foregroundMark x1="14032" y1="78173" x2="14032" y2="78173"/>
                        <a14:foregroundMark x1="5778" y1="62606" x2="5778" y2="62606"/>
                        <a14:foregroundMark x1="6540" y1="54907" x2="6540" y2="54907"/>
                        <a14:foregroundMark x1="5143" y1="52707" x2="5143" y2="52707"/>
                        <a14:foregroundMark x1="6159" y1="50423" x2="5373" y2="51015"/>
                        <a14:foregroundMark x1="5524" y1="73266" x2="5524" y2="73266"/>
                        <a14:foregroundMark x1="7810" y1="75719" x2="7810" y2="75719"/>
                        <a14:foregroundMark x1="9460" y1="80964" x2="9460" y2="80964"/>
                        <a14:foregroundMark x1="2095" y1="76565" x2="2095" y2="76565"/>
                        <a14:foregroundMark x1="10286" y1="19966" x2="10286" y2="19966"/>
                        <a14:foregroundMark x1="6857" y1="22758" x2="6857" y2="22758"/>
                        <a14:foregroundMark x1="5524" y1="26904" x2="5524" y2="26904"/>
                        <a14:foregroundMark x1="5714" y1="28849" x2="5714" y2="28849"/>
                        <a14:foregroundMark x1="8190" y1="27665" x2="8190" y2="27665"/>
                        <a14:foregroundMark x1="9460" y1="28173" x2="9460" y2="28173"/>
                        <a14:foregroundMark x1="7429" y1="21320" x2="7429" y2="21320"/>
                        <a14:foregroundMark x1="5079" y1="20643" x2="7365" y2="21489"/>
                        <a14:foregroundMark x1="11810" y1="34349" x2="11810" y2="34349"/>
                        <a14:foregroundMark x1="15429" y1="40863" x2="14413" y2="39594"/>
                        <a14:foregroundMark x1="24952" y1="27665" x2="25079" y2="27496"/>
                        <a14:foregroundMark x1="24952" y1="54399" x2="25524" y2="54569"/>
                        <a14:foregroundMark x1="41016" y1="25550" x2="41016" y2="25550"/>
                        <a14:foregroundMark x1="41397" y1="20643" x2="41778" y2="18443"/>
                        <a14:foregroundMark x1="77413" y1="18379" x2="77651" y2="17766"/>
                        <a14:foregroundMark x1="77651" y1="17851" x2="77651" y2="17851"/>
                        <a14:foregroundMark x1="79746" y1="17259" x2="80063" y2="17343"/>
                        <a14:foregroundMark x1="80063" y1="18613" x2="80063" y2="18613"/>
                        <a14:foregroundMark x1="90222" y1="24873" x2="90222" y2="24873"/>
                        <a14:foregroundMark x1="91238" y1="26396" x2="91238" y2="26396"/>
                        <a14:foregroundMark x1="91365" y1="25973" x2="91365" y2="25973"/>
                        <a14:foregroundMark x1="66984" y1="46024" x2="66984" y2="46024"/>
                        <a14:foregroundMark x1="50095" y1="57360" x2="50095" y2="57360"/>
                        <a14:foregroundMark x1="51492" y1="56853" x2="51492" y2="56853"/>
                        <a14:foregroundMark x1="51492" y1="55161" x2="51492" y2="55161"/>
                        <a14:foregroundMark x1="48635" y1="52961" x2="48635" y2="52961"/>
                        <a14:foregroundMark x1="52508" y1="50677" x2="52508" y2="50677"/>
                        <a14:foregroundMark x1="22730" y1="82657" x2="22730" y2="82657"/>
                        <a14:foregroundMark x1="32635" y1="77496" x2="32635" y2="77496"/>
                        <a14:foregroundMark x1="41460" y1="86294" x2="41460" y2="86294"/>
                        <a14:foregroundMark x1="40635" y1="86294" x2="40635" y2="86294"/>
                        <a14:foregroundMark x1="41206" y1="86294" x2="41206" y2="86294"/>
                        <a14:foregroundMark x1="40889" y1="86294" x2="40889" y2="86294"/>
                        <a14:foregroundMark x1="59111" y1="80795" x2="59111" y2="80795"/>
                        <a14:foregroundMark x1="25079" y1="27327" x2="25079" y2="27327"/>
                        <a14:foregroundMark x1="24063" y1="27327" x2="24063" y2="27327"/>
                        <a14:foregroundMark x1="13841" y1="56261" x2="13841" y2="56261"/>
                        <a14:foregroundMark x1="15302" y1="56261" x2="14349" y2="56430"/>
                        <a14:backgroundMark x1="71048" y1="50000" x2="71048" y2="50000"/>
                        <a14:backgroundMark x1="71238" y1="49915" x2="69333" y2="49408"/>
                        <a14:backgroundMark x1="69968" y1="48223" x2="69968" y2="48223"/>
                        <a14:backgroundMark x1="70222" y1="48562" x2="70222" y2="48562"/>
                        <a14:backgroundMark x1="69968" y1="48562" x2="69397" y2="48223"/>
                        <a14:backgroundMark x1="70032" y1="48223" x2="69524" y2="48223"/>
                        <a14:backgroundMark x1="69651" y1="49154" x2="69524" y2="48900"/>
                        <a14:backgroundMark x1="70349" y1="47970" x2="69397" y2="47970"/>
                        <a14:backgroundMark x1="70032" y1="47970" x2="70032" y2="47970"/>
                        <a14:backgroundMark x1="70159" y1="47716" x2="70159" y2="47716"/>
                        <a14:backgroundMark x1="70222" y1="47970" x2="70222" y2="47970"/>
                        <a14:backgroundMark x1="70413" y1="47800" x2="70413" y2="47800"/>
                        <a14:backgroundMark x1="70413" y1="47716" x2="70413" y2="47716"/>
                        <a14:backgroundMark x1="70222" y1="47716" x2="70222" y2="47716"/>
                        <a14:backgroundMark x1="70349" y1="47547" x2="70349" y2="47547"/>
                        <a14:backgroundMark x1="72444" y1="47800" x2="72444" y2="47800"/>
                        <a14:backgroundMark x1="24952" y1="57022" x2="24952" y2="57022"/>
                        <a14:backgroundMark x1="24508" y1="57022" x2="24254" y2="57276"/>
                        <a14:backgroundMark x1="23619" y1="57276" x2="23619" y2="57276"/>
                        <a14:backgroundMark x1="22667" y1="57276" x2="22667" y2="57276"/>
                        <a14:backgroundMark x1="21968" y1="57360" x2="21968" y2="57360"/>
                        <a14:backgroundMark x1="5587" y1="51354" x2="5587" y2="51354"/>
                        <a14:backgroundMark x1="5968" y1="50846" x2="6349" y2="51269"/>
                        <a14:backgroundMark x1="5714" y1="51100" x2="6159" y2="50677"/>
                        <a14:backgroundMark x1="5524" y1="50846" x2="5524" y2="50846"/>
                        <a14:backgroundMark x1="5079" y1="51015" x2="5079" y2="51015"/>
                        <a14:backgroundMark x1="5079" y1="51354" x2="5079" y2="51354"/>
                        <a14:backgroundMark x1="12000" y1="19543" x2="12571" y2="19459"/>
                        <a14:backgroundMark x1="12317" y1="17766" x2="12889" y2="24958"/>
                        <a14:backgroundMark x1="12889" y1="24958" x2="11492" y2="18105"/>
                        <a14:backgroundMark x1="12698" y1="25465" x2="12698" y2="25465"/>
                        <a14:backgroundMark x1="11683" y1="24958" x2="11683" y2="24958"/>
                        <a14:backgroundMark x1="11683" y1="24873" x2="11683" y2="24873"/>
                        <a14:backgroundMark x1="11175" y1="24112" x2="11175" y2="24112"/>
                        <a14:backgroundMark x1="11302" y1="23096" x2="11175" y2="26058"/>
                        <a14:backgroundMark x1="12127" y1="27496" x2="10857" y2="27073"/>
                        <a14:backgroundMark x1="11556" y1="22843" x2="11556" y2="22843"/>
                        <a14:backgroundMark x1="11556" y1="23012" x2="11746" y2="23012"/>
                        <a14:backgroundMark x1="75556" y1="13959" x2="76762" y2="21066"/>
                        <a14:backgroundMark x1="76762" y1="21066" x2="72952" y2="17343"/>
                        <a14:backgroundMark x1="76000" y1="22843" x2="76000" y2="22843"/>
                        <a14:backgroundMark x1="76000" y1="23942" x2="76000" y2="23942"/>
                        <a14:backgroundMark x1="75810" y1="23858" x2="75810" y2="23858"/>
                        <a14:backgroundMark x1="75746" y1="23519" x2="75365" y2="24704"/>
                        <a14:backgroundMark x1="76381" y1="21743" x2="76381" y2="21743"/>
                        <a14:backgroundMark x1="75810" y1="22166" x2="75937" y2="22420"/>
                        <a14:backgroundMark x1="76000" y1="22166" x2="75619" y2="22420"/>
                        <a14:backgroundMark x1="75365" y1="21066" x2="75365" y2="21066"/>
                        <a14:backgroundMark x1="77460" y1="17259" x2="77460" y2="17259"/>
                        <a14:backgroundMark x1="77143" y1="17851" x2="77143" y2="17851"/>
                        <a14:backgroundMark x1="77778" y1="18613" x2="77778" y2="18613"/>
                        <a14:backgroundMark x1="77968" y1="19543" x2="77968" y2="19543"/>
                        <a14:backgroundMark x1="76762" y1="14805" x2="76762" y2="14805"/>
                        <a14:backgroundMark x1="77397" y1="14467" x2="77397" y2="14467"/>
                        <a14:backgroundMark x1="79302" y1="14721" x2="79302" y2="14721"/>
                        <a14:backgroundMark x1="79746" y1="16667" x2="79746" y2="16667"/>
                        <a14:backgroundMark x1="77460" y1="18443" x2="77460" y2="18443"/>
                        <a14:backgroundMark x1="11937" y1="61929" x2="11429" y2="63198"/>
                        <a14:backgroundMark x1="11238" y1="63959" x2="11238" y2="63959"/>
                        <a14:backgroundMark x1="10984" y1="63959" x2="10984" y2="63959"/>
                        <a14:backgroundMark x1="9778" y1="63367" x2="9778" y2="63367"/>
                      </a14:backgroundRemoval>
                    </a14:imgEffect>
                  </a14:imgLayer>
                </a14:imgProps>
              </a:ext>
            </a:extLst>
          </a:blip>
          <a:srcRect l="11015" r="22840"/>
          <a:stretch/>
        </p:blipFill>
        <p:spPr>
          <a:xfrm>
            <a:off x="8800525" y="2715488"/>
            <a:ext cx="2947722" cy="33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3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" y="4195365"/>
            <a:ext cx="11564471" cy="46554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Fortalecer vínculos con instituciones y ONG’s que ofrecen servicios integrales a las mujeres u hombres de atención prioritaria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Promover la participación igualitaria de hombres y mujeres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Hacer uso oral y escrito de lenguaje incluyente y no sexista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CEF98-0553-4787-86CF-4DFF481A73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4" b="89848" l="2032" r="91365">
                        <a14:foregroundMark x1="37460" y1="22843" x2="39492" y2="18866"/>
                        <a14:foregroundMark x1="40381" y1="67851" x2="40381" y2="67851"/>
                        <a14:foregroundMark x1="42413" y1="68528" x2="42413" y2="68528"/>
                        <a14:foregroundMark x1="43238" y1="69205" x2="43238" y2="69205"/>
                        <a14:foregroundMark x1="48444" y1="78173" x2="48444" y2="78173"/>
                        <a14:foregroundMark x1="50095" y1="77411" x2="50095" y2="77411"/>
                        <a14:foregroundMark x1="49841" y1="74281" x2="49841" y2="74281"/>
                        <a14:foregroundMark x1="61333" y1="80034" x2="61333" y2="80034"/>
                        <a14:foregroundMark x1="62349" y1="81387" x2="62349" y2="81387"/>
                        <a14:foregroundMark x1="67175" y1="65228" x2="67175" y2="65228"/>
                        <a14:foregroundMark x1="70209" y1="47716" x2="70603" y2="46701"/>
                        <a14:foregroundMark x1="76952" y1="58122" x2="78667" y2="57276"/>
                        <a14:foregroundMark x1="77460" y1="38156" x2="78095" y2="41455"/>
                        <a14:foregroundMark x1="89143" y1="60829" x2="89143" y2="60829"/>
                        <a14:foregroundMark x1="22222" y1="22843" x2="22222" y2="22843"/>
                        <a14:foregroundMark x1="13397" y1="51777" x2="13397" y2="51777"/>
                        <a14:foregroundMark x1="7619" y1="62860" x2="7619" y2="62860"/>
                        <a14:foregroundMark x1="12952" y1="70220" x2="12952" y2="70220"/>
                        <a14:foregroundMark x1="14032" y1="73435" x2="14032" y2="73435"/>
                        <a14:foregroundMark x1="16063" y1="75127" x2="16063" y2="75127"/>
                        <a14:foregroundMark x1="14984" y1="76058" x2="14857" y2="76481"/>
                        <a14:foregroundMark x1="14032" y1="76734" x2="14032" y2="76734"/>
                        <a14:foregroundMark x1="14032" y1="78173" x2="14032" y2="78173"/>
                        <a14:foregroundMark x1="5778" y1="62606" x2="5778" y2="62606"/>
                        <a14:foregroundMark x1="6540" y1="54907" x2="6540" y2="54907"/>
                        <a14:foregroundMark x1="5143" y1="52707" x2="5143" y2="52707"/>
                        <a14:foregroundMark x1="6159" y1="50423" x2="5373" y2="51015"/>
                        <a14:foregroundMark x1="5524" y1="73266" x2="5524" y2="73266"/>
                        <a14:foregroundMark x1="7810" y1="75719" x2="7810" y2="75719"/>
                        <a14:foregroundMark x1="9460" y1="80964" x2="9460" y2="80964"/>
                        <a14:foregroundMark x1="2095" y1="76565" x2="2095" y2="76565"/>
                        <a14:foregroundMark x1="10286" y1="19966" x2="10286" y2="19966"/>
                        <a14:foregroundMark x1="6857" y1="22758" x2="6857" y2="22758"/>
                        <a14:foregroundMark x1="5524" y1="26904" x2="5524" y2="26904"/>
                        <a14:foregroundMark x1="5714" y1="28849" x2="5714" y2="28849"/>
                        <a14:foregroundMark x1="8190" y1="27665" x2="8190" y2="27665"/>
                        <a14:foregroundMark x1="9460" y1="28173" x2="9460" y2="28173"/>
                        <a14:foregroundMark x1="7429" y1="21320" x2="7429" y2="21320"/>
                        <a14:foregroundMark x1="5079" y1="20643" x2="7365" y2="21489"/>
                        <a14:foregroundMark x1="11810" y1="34349" x2="11810" y2="34349"/>
                        <a14:foregroundMark x1="15429" y1="40863" x2="14413" y2="39594"/>
                        <a14:foregroundMark x1="24952" y1="27665" x2="25079" y2="27496"/>
                        <a14:foregroundMark x1="24952" y1="54399" x2="25524" y2="54569"/>
                        <a14:foregroundMark x1="41016" y1="25550" x2="41016" y2="25550"/>
                        <a14:foregroundMark x1="41397" y1="20643" x2="41778" y2="18443"/>
                        <a14:foregroundMark x1="77413" y1="18379" x2="77651" y2="17766"/>
                        <a14:foregroundMark x1="77651" y1="17851" x2="77651" y2="17851"/>
                        <a14:foregroundMark x1="79746" y1="17259" x2="80063" y2="17343"/>
                        <a14:foregroundMark x1="80063" y1="18613" x2="80063" y2="18613"/>
                        <a14:foregroundMark x1="90222" y1="24873" x2="90222" y2="24873"/>
                        <a14:foregroundMark x1="91238" y1="26396" x2="91238" y2="26396"/>
                        <a14:foregroundMark x1="91365" y1="25973" x2="91365" y2="25973"/>
                        <a14:foregroundMark x1="66984" y1="46024" x2="66984" y2="46024"/>
                        <a14:foregroundMark x1="50095" y1="57360" x2="50095" y2="57360"/>
                        <a14:foregroundMark x1="51492" y1="56853" x2="51492" y2="56853"/>
                        <a14:foregroundMark x1="51492" y1="55161" x2="51492" y2="55161"/>
                        <a14:foregroundMark x1="48635" y1="52961" x2="48635" y2="52961"/>
                        <a14:foregroundMark x1="52508" y1="50677" x2="52508" y2="50677"/>
                        <a14:foregroundMark x1="22730" y1="82657" x2="22730" y2="82657"/>
                        <a14:foregroundMark x1="32635" y1="77496" x2="32635" y2="77496"/>
                        <a14:foregroundMark x1="41460" y1="86294" x2="41460" y2="86294"/>
                        <a14:foregroundMark x1="40635" y1="86294" x2="40635" y2="86294"/>
                        <a14:foregroundMark x1="41206" y1="86294" x2="41206" y2="86294"/>
                        <a14:foregroundMark x1="40889" y1="86294" x2="40889" y2="86294"/>
                        <a14:foregroundMark x1="59111" y1="80795" x2="59111" y2="80795"/>
                        <a14:foregroundMark x1="25079" y1="27327" x2="25079" y2="27327"/>
                        <a14:foregroundMark x1="24063" y1="27327" x2="24063" y2="27327"/>
                        <a14:foregroundMark x1="13841" y1="56261" x2="13841" y2="56261"/>
                        <a14:foregroundMark x1="15302" y1="56261" x2="14349" y2="56430"/>
                        <a14:backgroundMark x1="71048" y1="50000" x2="71048" y2="50000"/>
                        <a14:backgroundMark x1="71238" y1="49915" x2="69333" y2="49408"/>
                        <a14:backgroundMark x1="69968" y1="48223" x2="69968" y2="48223"/>
                        <a14:backgroundMark x1="70222" y1="48562" x2="70222" y2="48562"/>
                        <a14:backgroundMark x1="69968" y1="48562" x2="69397" y2="48223"/>
                        <a14:backgroundMark x1="70032" y1="48223" x2="69524" y2="48223"/>
                        <a14:backgroundMark x1="69651" y1="49154" x2="69524" y2="48900"/>
                        <a14:backgroundMark x1="70349" y1="47970" x2="69397" y2="47970"/>
                        <a14:backgroundMark x1="70032" y1="47970" x2="70032" y2="47970"/>
                        <a14:backgroundMark x1="70159" y1="47716" x2="70159" y2="47716"/>
                        <a14:backgroundMark x1="70222" y1="47970" x2="70222" y2="47970"/>
                        <a14:backgroundMark x1="70413" y1="47800" x2="70413" y2="47800"/>
                        <a14:backgroundMark x1="70413" y1="47716" x2="70413" y2="47716"/>
                        <a14:backgroundMark x1="70222" y1="47716" x2="70222" y2="47716"/>
                        <a14:backgroundMark x1="70349" y1="47547" x2="70349" y2="47547"/>
                        <a14:backgroundMark x1="72444" y1="47800" x2="72444" y2="47800"/>
                        <a14:backgroundMark x1="24952" y1="57022" x2="24952" y2="57022"/>
                        <a14:backgroundMark x1="24508" y1="57022" x2="24254" y2="57276"/>
                        <a14:backgroundMark x1="23619" y1="57276" x2="23619" y2="57276"/>
                        <a14:backgroundMark x1="22667" y1="57276" x2="22667" y2="57276"/>
                        <a14:backgroundMark x1="21968" y1="57360" x2="21968" y2="57360"/>
                        <a14:backgroundMark x1="5587" y1="51354" x2="5587" y2="51354"/>
                        <a14:backgroundMark x1="5968" y1="50846" x2="6349" y2="51269"/>
                        <a14:backgroundMark x1="5714" y1="51100" x2="6159" y2="50677"/>
                        <a14:backgroundMark x1="5524" y1="50846" x2="5524" y2="50846"/>
                        <a14:backgroundMark x1="5079" y1="51015" x2="5079" y2="51015"/>
                        <a14:backgroundMark x1="5079" y1="51354" x2="5079" y2="51354"/>
                        <a14:backgroundMark x1="12000" y1="19543" x2="12571" y2="19459"/>
                        <a14:backgroundMark x1="12317" y1="17766" x2="12889" y2="24958"/>
                        <a14:backgroundMark x1="12889" y1="24958" x2="11492" y2="18105"/>
                        <a14:backgroundMark x1="12698" y1="25465" x2="12698" y2="25465"/>
                        <a14:backgroundMark x1="11683" y1="24958" x2="11683" y2="24958"/>
                        <a14:backgroundMark x1="11683" y1="24873" x2="11683" y2="24873"/>
                        <a14:backgroundMark x1="11175" y1="24112" x2="11175" y2="24112"/>
                        <a14:backgroundMark x1="11302" y1="23096" x2="11175" y2="26058"/>
                        <a14:backgroundMark x1="12127" y1="27496" x2="10857" y2="27073"/>
                        <a14:backgroundMark x1="11556" y1="22843" x2="11556" y2="22843"/>
                        <a14:backgroundMark x1="11556" y1="23012" x2="11746" y2="23012"/>
                        <a14:backgroundMark x1="75556" y1="13959" x2="76762" y2="21066"/>
                        <a14:backgroundMark x1="76762" y1="21066" x2="72952" y2="17343"/>
                        <a14:backgroundMark x1="76000" y1="22843" x2="76000" y2="22843"/>
                        <a14:backgroundMark x1="76000" y1="23942" x2="76000" y2="23942"/>
                        <a14:backgroundMark x1="75810" y1="23858" x2="75810" y2="23858"/>
                        <a14:backgroundMark x1="75746" y1="23519" x2="75365" y2="24704"/>
                        <a14:backgroundMark x1="76381" y1="21743" x2="76381" y2="21743"/>
                        <a14:backgroundMark x1="75810" y1="22166" x2="75937" y2="22420"/>
                        <a14:backgroundMark x1="76000" y1="22166" x2="75619" y2="22420"/>
                        <a14:backgroundMark x1="75365" y1="21066" x2="75365" y2="21066"/>
                        <a14:backgroundMark x1="77460" y1="17259" x2="77460" y2="17259"/>
                        <a14:backgroundMark x1="77143" y1="17851" x2="77143" y2="17851"/>
                        <a14:backgroundMark x1="77778" y1="18613" x2="77778" y2="18613"/>
                        <a14:backgroundMark x1="77968" y1="19543" x2="77968" y2="19543"/>
                        <a14:backgroundMark x1="76762" y1="14805" x2="76762" y2="14805"/>
                        <a14:backgroundMark x1="77397" y1="14467" x2="77397" y2="14467"/>
                        <a14:backgroundMark x1="79302" y1="14721" x2="79302" y2="14721"/>
                        <a14:backgroundMark x1="79746" y1="16667" x2="79746" y2="16667"/>
                        <a14:backgroundMark x1="77460" y1="18443" x2="77460" y2="18443"/>
                        <a14:backgroundMark x1="11937" y1="61929" x2="11429" y2="63198"/>
                        <a14:backgroundMark x1="11238" y1="63959" x2="11238" y2="63959"/>
                        <a14:backgroundMark x1="10984" y1="63959" x2="10984" y2="63959"/>
                        <a14:backgroundMark x1="9778" y1="63367" x2="9778" y2="63367"/>
                      </a14:backgroundRemoval>
                    </a14:imgEffect>
                  </a14:imgLayer>
                </a14:imgProps>
              </a:ext>
            </a:extLst>
          </a:blip>
          <a:srcRect l="11015" r="22840"/>
          <a:stretch/>
        </p:blipFill>
        <p:spPr>
          <a:xfrm>
            <a:off x="4452975" y="1069852"/>
            <a:ext cx="2527276" cy="28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66" y="3429000"/>
            <a:ext cx="11447287" cy="465542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Mantener estadísticas desagregadas por sexo de los servicios que se ofrecen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Mantener estadísticas desagregadas que visibilicen las principales causas por las que se quejan hombres y mujeres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Usar los mecanismos institucionales para expresar inconformidades y/o quejas, así como para denunciar violencia laboral y/o faltas al Código de Ética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0CEF98-0553-4787-86CF-4DFF481A73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4" b="89848" l="2032" r="91365">
                        <a14:foregroundMark x1="37460" y1="22843" x2="39492" y2="18866"/>
                        <a14:foregroundMark x1="40381" y1="67851" x2="40381" y2="67851"/>
                        <a14:foregroundMark x1="42413" y1="68528" x2="42413" y2="68528"/>
                        <a14:foregroundMark x1="43238" y1="69205" x2="43238" y2="69205"/>
                        <a14:foregroundMark x1="48444" y1="78173" x2="48444" y2="78173"/>
                        <a14:foregroundMark x1="50095" y1="77411" x2="50095" y2="77411"/>
                        <a14:foregroundMark x1="49841" y1="74281" x2="49841" y2="74281"/>
                        <a14:foregroundMark x1="61333" y1="80034" x2="61333" y2="80034"/>
                        <a14:foregroundMark x1="62349" y1="81387" x2="62349" y2="81387"/>
                        <a14:foregroundMark x1="67175" y1="65228" x2="67175" y2="65228"/>
                        <a14:foregroundMark x1="70209" y1="47716" x2="70603" y2="46701"/>
                        <a14:foregroundMark x1="76952" y1="58122" x2="78667" y2="57276"/>
                        <a14:foregroundMark x1="77460" y1="38156" x2="78095" y2="41455"/>
                        <a14:foregroundMark x1="89143" y1="60829" x2="89143" y2="60829"/>
                        <a14:foregroundMark x1="22222" y1="22843" x2="22222" y2="22843"/>
                        <a14:foregroundMark x1="13397" y1="51777" x2="13397" y2="51777"/>
                        <a14:foregroundMark x1="7619" y1="62860" x2="7619" y2="62860"/>
                        <a14:foregroundMark x1="12952" y1="70220" x2="12952" y2="70220"/>
                        <a14:foregroundMark x1="14032" y1="73435" x2="14032" y2="73435"/>
                        <a14:foregroundMark x1="16063" y1="75127" x2="16063" y2="75127"/>
                        <a14:foregroundMark x1="14984" y1="76058" x2="14857" y2="76481"/>
                        <a14:foregroundMark x1="14032" y1="76734" x2="14032" y2="76734"/>
                        <a14:foregroundMark x1="14032" y1="78173" x2="14032" y2="78173"/>
                        <a14:foregroundMark x1="5778" y1="62606" x2="5778" y2="62606"/>
                        <a14:foregroundMark x1="6540" y1="54907" x2="6540" y2="54907"/>
                        <a14:foregroundMark x1="5143" y1="52707" x2="5143" y2="52707"/>
                        <a14:foregroundMark x1="6159" y1="50423" x2="5373" y2="51015"/>
                        <a14:foregroundMark x1="5524" y1="73266" x2="5524" y2="73266"/>
                        <a14:foregroundMark x1="7810" y1="75719" x2="7810" y2="75719"/>
                        <a14:foregroundMark x1="9460" y1="80964" x2="9460" y2="80964"/>
                        <a14:foregroundMark x1="2095" y1="76565" x2="2095" y2="76565"/>
                        <a14:foregroundMark x1="10286" y1="19966" x2="10286" y2="19966"/>
                        <a14:foregroundMark x1="6857" y1="22758" x2="6857" y2="22758"/>
                        <a14:foregroundMark x1="5524" y1="26904" x2="5524" y2="26904"/>
                        <a14:foregroundMark x1="5714" y1="28849" x2="5714" y2="28849"/>
                        <a14:foregroundMark x1="8190" y1="27665" x2="8190" y2="27665"/>
                        <a14:foregroundMark x1="9460" y1="28173" x2="9460" y2="28173"/>
                        <a14:foregroundMark x1="7429" y1="21320" x2="7429" y2="21320"/>
                        <a14:foregroundMark x1="5079" y1="20643" x2="7365" y2="21489"/>
                        <a14:foregroundMark x1="11810" y1="34349" x2="11810" y2="34349"/>
                        <a14:foregroundMark x1="15429" y1="40863" x2="14413" y2="39594"/>
                        <a14:foregroundMark x1="24952" y1="27665" x2="25079" y2="27496"/>
                        <a14:foregroundMark x1="24952" y1="54399" x2="25524" y2="54569"/>
                        <a14:foregroundMark x1="41016" y1="25550" x2="41016" y2="25550"/>
                        <a14:foregroundMark x1="41397" y1="20643" x2="41778" y2="18443"/>
                        <a14:foregroundMark x1="77413" y1="18379" x2="77651" y2="17766"/>
                        <a14:foregroundMark x1="77651" y1="17851" x2="77651" y2="17851"/>
                        <a14:foregroundMark x1="79746" y1="17259" x2="80063" y2="17343"/>
                        <a14:foregroundMark x1="80063" y1="18613" x2="80063" y2="18613"/>
                        <a14:foregroundMark x1="90222" y1="24873" x2="90222" y2="24873"/>
                        <a14:foregroundMark x1="91238" y1="26396" x2="91238" y2="26396"/>
                        <a14:foregroundMark x1="91365" y1="25973" x2="91365" y2="25973"/>
                        <a14:foregroundMark x1="66984" y1="46024" x2="66984" y2="46024"/>
                        <a14:foregroundMark x1="50095" y1="57360" x2="50095" y2="57360"/>
                        <a14:foregroundMark x1="51492" y1="56853" x2="51492" y2="56853"/>
                        <a14:foregroundMark x1="51492" y1="55161" x2="51492" y2="55161"/>
                        <a14:foregroundMark x1="48635" y1="52961" x2="48635" y2="52961"/>
                        <a14:foregroundMark x1="52508" y1="50677" x2="52508" y2="50677"/>
                        <a14:foregroundMark x1="22730" y1="82657" x2="22730" y2="82657"/>
                        <a14:foregroundMark x1="32635" y1="77496" x2="32635" y2="77496"/>
                        <a14:foregroundMark x1="41460" y1="86294" x2="41460" y2="86294"/>
                        <a14:foregroundMark x1="40635" y1="86294" x2="40635" y2="86294"/>
                        <a14:foregroundMark x1="41206" y1="86294" x2="41206" y2="86294"/>
                        <a14:foregroundMark x1="40889" y1="86294" x2="40889" y2="86294"/>
                        <a14:foregroundMark x1="59111" y1="80795" x2="59111" y2="80795"/>
                        <a14:foregroundMark x1="25079" y1="27327" x2="25079" y2="27327"/>
                        <a14:foregroundMark x1="24063" y1="27327" x2="24063" y2="27327"/>
                        <a14:foregroundMark x1="13841" y1="56261" x2="13841" y2="56261"/>
                        <a14:foregroundMark x1="15302" y1="56261" x2="14349" y2="56430"/>
                        <a14:backgroundMark x1="71048" y1="50000" x2="71048" y2="50000"/>
                        <a14:backgroundMark x1="71238" y1="49915" x2="69333" y2="49408"/>
                        <a14:backgroundMark x1="69968" y1="48223" x2="69968" y2="48223"/>
                        <a14:backgroundMark x1="70222" y1="48562" x2="70222" y2="48562"/>
                        <a14:backgroundMark x1="69968" y1="48562" x2="69397" y2="48223"/>
                        <a14:backgroundMark x1="70032" y1="48223" x2="69524" y2="48223"/>
                        <a14:backgroundMark x1="69651" y1="49154" x2="69524" y2="48900"/>
                        <a14:backgroundMark x1="70349" y1="47970" x2="69397" y2="47970"/>
                        <a14:backgroundMark x1="70032" y1="47970" x2="70032" y2="47970"/>
                        <a14:backgroundMark x1="70159" y1="47716" x2="70159" y2="47716"/>
                        <a14:backgroundMark x1="70222" y1="47970" x2="70222" y2="47970"/>
                        <a14:backgroundMark x1="70413" y1="47800" x2="70413" y2="47800"/>
                        <a14:backgroundMark x1="70413" y1="47716" x2="70413" y2="47716"/>
                        <a14:backgroundMark x1="70222" y1="47716" x2="70222" y2="47716"/>
                        <a14:backgroundMark x1="70349" y1="47547" x2="70349" y2="47547"/>
                        <a14:backgroundMark x1="72444" y1="47800" x2="72444" y2="47800"/>
                        <a14:backgroundMark x1="24952" y1="57022" x2="24952" y2="57022"/>
                        <a14:backgroundMark x1="24508" y1="57022" x2="24254" y2="57276"/>
                        <a14:backgroundMark x1="23619" y1="57276" x2="23619" y2="57276"/>
                        <a14:backgroundMark x1="22667" y1="57276" x2="22667" y2="57276"/>
                        <a14:backgroundMark x1="21968" y1="57360" x2="21968" y2="57360"/>
                        <a14:backgroundMark x1="5587" y1="51354" x2="5587" y2="51354"/>
                        <a14:backgroundMark x1="5968" y1="50846" x2="6349" y2="51269"/>
                        <a14:backgroundMark x1="5714" y1="51100" x2="6159" y2="50677"/>
                        <a14:backgroundMark x1="5524" y1="50846" x2="5524" y2="50846"/>
                        <a14:backgroundMark x1="5079" y1="51015" x2="5079" y2="51015"/>
                        <a14:backgroundMark x1="5079" y1="51354" x2="5079" y2="51354"/>
                        <a14:backgroundMark x1="12000" y1="19543" x2="12571" y2="19459"/>
                        <a14:backgroundMark x1="12317" y1="17766" x2="12889" y2="24958"/>
                        <a14:backgroundMark x1="12889" y1="24958" x2="11492" y2="18105"/>
                        <a14:backgroundMark x1="12698" y1="25465" x2="12698" y2="25465"/>
                        <a14:backgroundMark x1="11683" y1="24958" x2="11683" y2="24958"/>
                        <a14:backgroundMark x1="11683" y1="24873" x2="11683" y2="24873"/>
                        <a14:backgroundMark x1="11175" y1="24112" x2="11175" y2="24112"/>
                        <a14:backgroundMark x1="11302" y1="23096" x2="11175" y2="26058"/>
                        <a14:backgroundMark x1="12127" y1="27496" x2="10857" y2="27073"/>
                        <a14:backgroundMark x1="11556" y1="22843" x2="11556" y2="22843"/>
                        <a14:backgroundMark x1="11556" y1="23012" x2="11746" y2="23012"/>
                        <a14:backgroundMark x1="75556" y1="13959" x2="76762" y2="21066"/>
                        <a14:backgroundMark x1="76762" y1="21066" x2="72952" y2="17343"/>
                        <a14:backgroundMark x1="76000" y1="22843" x2="76000" y2="22843"/>
                        <a14:backgroundMark x1="76000" y1="23942" x2="76000" y2="23942"/>
                        <a14:backgroundMark x1="75810" y1="23858" x2="75810" y2="23858"/>
                        <a14:backgroundMark x1="75746" y1="23519" x2="75365" y2="24704"/>
                        <a14:backgroundMark x1="76381" y1="21743" x2="76381" y2="21743"/>
                        <a14:backgroundMark x1="75810" y1="22166" x2="75937" y2="22420"/>
                        <a14:backgroundMark x1="76000" y1="22166" x2="75619" y2="22420"/>
                        <a14:backgroundMark x1="75365" y1="21066" x2="75365" y2="21066"/>
                        <a14:backgroundMark x1="77460" y1="17259" x2="77460" y2="17259"/>
                        <a14:backgroundMark x1="77143" y1="17851" x2="77143" y2="17851"/>
                        <a14:backgroundMark x1="77778" y1="18613" x2="77778" y2="18613"/>
                        <a14:backgroundMark x1="77968" y1="19543" x2="77968" y2="19543"/>
                        <a14:backgroundMark x1="76762" y1="14805" x2="76762" y2="14805"/>
                        <a14:backgroundMark x1="77397" y1="14467" x2="77397" y2="14467"/>
                        <a14:backgroundMark x1="79302" y1="14721" x2="79302" y2="14721"/>
                        <a14:backgroundMark x1="79746" y1="16667" x2="79746" y2="16667"/>
                        <a14:backgroundMark x1="77460" y1="18443" x2="77460" y2="18443"/>
                        <a14:backgroundMark x1="11937" y1="61929" x2="11429" y2="63198"/>
                        <a14:backgroundMark x1="11238" y1="63959" x2="11238" y2="63959"/>
                        <a14:backgroundMark x1="10984" y1="63959" x2="10984" y2="63959"/>
                        <a14:backgroundMark x1="9778" y1="63367" x2="9778" y2="63367"/>
                      </a14:backgroundRemoval>
                    </a14:imgEffect>
                  </a14:imgLayer>
                </a14:imgProps>
              </a:ext>
            </a:extLst>
          </a:blip>
          <a:srcRect l="11015" r="22840"/>
          <a:stretch/>
        </p:blipFill>
        <p:spPr>
          <a:xfrm>
            <a:off x="4871269" y="870856"/>
            <a:ext cx="2254683" cy="2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versalizar la perspectiva de género | La Silla Rota">
            <a:extLst>
              <a:ext uri="{FF2B5EF4-FFF2-40B4-BE49-F238E27FC236}">
                <a16:creationId xmlns:a16="http://schemas.microsoft.com/office/drawing/2014/main" id="{047703E2-CE16-4EDC-B6CC-13BD9876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531" r="90000">
                        <a14:foregroundMark x1="15781" y1="38472" x2="15781" y2="38472"/>
                        <a14:foregroundMark x1="16484" y1="34583" x2="16719" y2="34583"/>
                        <a14:foregroundMark x1="16406" y1="37500" x2="16406" y2="37500"/>
                        <a14:foregroundMark x1="17578" y1="37500" x2="17578" y2="37500"/>
                        <a14:foregroundMark x1="18359" y1="39167" x2="18359" y2="39167"/>
                        <a14:foregroundMark x1="19766" y1="42778" x2="19766" y2="42778"/>
                        <a14:foregroundMark x1="17969" y1="47639" x2="17969" y2="47639"/>
                        <a14:foregroundMark x1="9531" y1="52500" x2="9531" y2="52500"/>
                        <a14:foregroundMark x1="16328" y1="42917" x2="16328" y2="42917"/>
                        <a14:foregroundMark x1="12266" y1="42778" x2="12266" y2="42778"/>
                        <a14:foregroundMark x1="49063" y1="43611" x2="49063" y2="43611"/>
                        <a14:foregroundMark x1="45156" y1="43194" x2="45156" y2="43194"/>
                        <a14:foregroundMark x1="44688" y1="45278" x2="44688" y2="45278"/>
                        <a14:foregroundMark x1="53594" y1="45417" x2="53594" y2="45417"/>
                        <a14:foregroundMark x1="16953" y1="76806" x2="16953" y2="76806"/>
                        <a14:foregroundMark x1="15313" y1="76806" x2="15313" y2="76806"/>
                        <a14:backgroundMark x1="13672" y1="43611" x2="13672" y2="43611"/>
                        <a14:backgroundMark x1="19297" y1="44861" x2="19297" y2="44861"/>
                        <a14:backgroundMark x1="19141" y1="43889" x2="19141" y2="43889"/>
                        <a14:backgroundMark x1="15000" y1="42778" x2="15000" y2="42778"/>
                        <a14:backgroundMark x1="16875" y1="40278" x2="16875" y2="40278"/>
                        <a14:backgroundMark x1="13828" y1="42917" x2="13828" y2="42917"/>
                        <a14:backgroundMark x1="19219" y1="43611" x2="19219" y2="43611"/>
                        <a14:backgroundMark x1="16406" y1="76806" x2="16406" y2="76806"/>
                        <a14:backgroundMark x1="29688" y1="45139" x2="29688" y2="45139"/>
                        <a14:backgroundMark x1="29844" y1="43750" x2="29844" y2="43750"/>
                        <a14:backgroundMark x1="29922" y1="43472" x2="29922" y2="43472"/>
                        <a14:backgroundMark x1="36406" y1="44306" x2="36406" y2="44306"/>
                        <a14:backgroundMark x1="36172" y1="43472" x2="36172" y2="43472"/>
                        <a14:backgroundMark x1="36250" y1="43056" x2="36250" y2="43056"/>
                        <a14:backgroundMark x1="16406" y1="75278" x2="16406" y2="75278"/>
                        <a14:backgroundMark x1="46406" y1="44167" x2="46406" y2="44167"/>
                        <a14:backgroundMark x1="61406" y1="41111" x2="61406" y2="41111"/>
                        <a14:backgroundMark x1="61563" y1="40417" x2="61563" y2="40417"/>
                        <a14:backgroundMark x1="61797" y1="40000" x2="61797" y2="40000"/>
                        <a14:backgroundMark x1="61797" y1="39444" x2="61797" y2="39444"/>
                        <a14:backgroundMark x1="61797" y1="39167" x2="61797" y2="39167"/>
                        <a14:backgroundMark x1="61797" y1="38750" x2="61797" y2="38750"/>
                        <a14:backgroundMark x1="68359" y1="41944" x2="68359" y2="41944"/>
                        <a14:backgroundMark x1="68359" y1="40972" x2="68359" y2="40972"/>
                        <a14:backgroundMark x1="68203" y1="40556" x2="68203" y2="40556"/>
                        <a14:backgroundMark x1="68047" y1="40139" x2="68047" y2="40139"/>
                        <a14:backgroundMark x1="67969" y1="39444" x2="67969" y2="39444"/>
                        <a14:backgroundMark x1="67969" y1="39167" x2="67969" y2="39167"/>
                        <a14:backgroundMark x1="67969" y1="38611" x2="67969" y2="38611"/>
                        <a14:backgroundMark x1="64844" y1="54167" x2="64844" y2="54167"/>
                        <a14:backgroundMark x1="79141" y1="44306" x2="79141" y2="44306"/>
                        <a14:backgroundMark x1="79141" y1="43611" x2="79141" y2="43611"/>
                        <a14:backgroundMark x1="79219" y1="43056" x2="79219" y2="43056"/>
                        <a14:backgroundMark x1="79297" y1="42500" x2="79297" y2="42500"/>
                        <a14:backgroundMark x1="79375" y1="42361" x2="79375" y2="42361"/>
                        <a14:backgroundMark x1="85000" y1="40417" x2="85000" y2="40417"/>
                        <a14:backgroundMark x1="79375" y1="41806" x2="79375" y2="41806"/>
                        <a14:backgroundMark x1="41797" y1="51806" x2="41797" y2="51806"/>
                        <a14:backgroundMark x1="46406" y1="35417" x2="46406" y2="35417"/>
                        <a14:backgroundMark x1="47969" y1="32500" x2="47969" y2="32500"/>
                        <a14:backgroundMark x1="48047" y1="32083" x2="48047" y2="32083"/>
                        <a14:backgroundMark x1="47813" y1="33472" x2="47813" y2="33472"/>
                        <a14:backgroundMark x1="47578" y1="33889" x2="47578" y2="33889"/>
                        <a14:backgroundMark x1="51406" y1="44306" x2="51406" y2="44306"/>
                        <a14:backgroundMark x1="51328" y1="43611" x2="51328" y2="43611"/>
                        <a14:backgroundMark x1="51328" y1="42917" x2="51328" y2="42917"/>
                        <a14:backgroundMark x1="51328" y1="42361" x2="51328" y2="42361"/>
                        <a14:backgroundMark x1="51172" y1="41806" x2="51172" y2="41806"/>
                        <a14:backgroundMark x1="46328" y1="43333" x2="46328" y2="43333"/>
                        <a14:backgroundMark x1="46484" y1="42500" x2="46484" y2="42500"/>
                        <a14:backgroundMark x1="46641" y1="42361" x2="46641" y2="42361"/>
                        <a14:backgroundMark x1="46719" y1="41667" x2="46719" y2="41667"/>
                        <a14:backgroundMark x1="46641" y1="41389" x2="46641" y2="41389"/>
                        <a14:backgroundMark x1="30078" y1="42917" x2="30078" y2="42917"/>
                        <a14:backgroundMark x1="36172" y1="43056" x2="3617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86" y="870856"/>
            <a:ext cx="4742743" cy="26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31" y="3307561"/>
            <a:ext cx="11236138" cy="329494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Evitar reforzar roles y estereotipos de género en la convivencia e interacción interna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Conducirse en función de los Códigos de Ética y Conducta de la Institución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Procurar la sistemática y permanente sensibilización y capacitación sobre temas en materia de género, igualdad, no discriminación, prevención de la violencia laboral y aquellos que incidan en mejorar el ambiente laboral.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5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sversalizar la perspectiva de género | La Silla Rota">
            <a:extLst>
              <a:ext uri="{FF2B5EF4-FFF2-40B4-BE49-F238E27FC236}">
                <a16:creationId xmlns:a16="http://schemas.microsoft.com/office/drawing/2014/main" id="{047703E2-CE16-4EDC-B6CC-13BD9876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531" r="90000">
                        <a14:foregroundMark x1="15781" y1="38472" x2="15781" y2="38472"/>
                        <a14:foregroundMark x1="16484" y1="34583" x2="16719" y2="34583"/>
                        <a14:foregroundMark x1="16406" y1="37500" x2="16406" y2="37500"/>
                        <a14:foregroundMark x1="17578" y1="37500" x2="17578" y2="37500"/>
                        <a14:foregroundMark x1="18359" y1="39167" x2="18359" y2="39167"/>
                        <a14:foregroundMark x1="19766" y1="42778" x2="19766" y2="42778"/>
                        <a14:foregroundMark x1="17969" y1="47639" x2="17969" y2="47639"/>
                        <a14:foregroundMark x1="9531" y1="52500" x2="9531" y2="52500"/>
                        <a14:foregroundMark x1="16328" y1="42917" x2="16328" y2="42917"/>
                        <a14:foregroundMark x1="12266" y1="42778" x2="12266" y2="42778"/>
                        <a14:foregroundMark x1="49063" y1="43611" x2="49063" y2="43611"/>
                        <a14:foregroundMark x1="45156" y1="43194" x2="45156" y2="43194"/>
                        <a14:foregroundMark x1="44688" y1="45278" x2="44688" y2="45278"/>
                        <a14:foregroundMark x1="53594" y1="45417" x2="53594" y2="45417"/>
                        <a14:foregroundMark x1="16953" y1="76806" x2="16953" y2="76806"/>
                        <a14:foregroundMark x1="15313" y1="76806" x2="15313" y2="76806"/>
                        <a14:backgroundMark x1="13672" y1="43611" x2="13672" y2="43611"/>
                        <a14:backgroundMark x1="19297" y1="44861" x2="19297" y2="44861"/>
                        <a14:backgroundMark x1="19141" y1="43889" x2="19141" y2="43889"/>
                        <a14:backgroundMark x1="15000" y1="42778" x2="15000" y2="42778"/>
                        <a14:backgroundMark x1="16875" y1="40278" x2="16875" y2="40278"/>
                        <a14:backgroundMark x1="13828" y1="42917" x2="13828" y2="42917"/>
                        <a14:backgroundMark x1="19219" y1="43611" x2="19219" y2="43611"/>
                        <a14:backgroundMark x1="16406" y1="76806" x2="16406" y2="76806"/>
                        <a14:backgroundMark x1="29688" y1="45139" x2="29688" y2="45139"/>
                        <a14:backgroundMark x1="29844" y1="43750" x2="29844" y2="43750"/>
                        <a14:backgroundMark x1="29922" y1="43472" x2="29922" y2="43472"/>
                        <a14:backgroundMark x1="36406" y1="44306" x2="36406" y2="44306"/>
                        <a14:backgroundMark x1="36172" y1="43472" x2="36172" y2="43472"/>
                        <a14:backgroundMark x1="36250" y1="43056" x2="36250" y2="43056"/>
                        <a14:backgroundMark x1="16406" y1="75278" x2="16406" y2="75278"/>
                        <a14:backgroundMark x1="46406" y1="44167" x2="46406" y2="44167"/>
                        <a14:backgroundMark x1="61406" y1="41111" x2="61406" y2="41111"/>
                        <a14:backgroundMark x1="61563" y1="40417" x2="61563" y2="40417"/>
                        <a14:backgroundMark x1="61797" y1="40000" x2="61797" y2="40000"/>
                        <a14:backgroundMark x1="61797" y1="39444" x2="61797" y2="39444"/>
                        <a14:backgroundMark x1="61797" y1="39167" x2="61797" y2="39167"/>
                        <a14:backgroundMark x1="61797" y1="38750" x2="61797" y2="38750"/>
                        <a14:backgroundMark x1="68359" y1="41944" x2="68359" y2="41944"/>
                        <a14:backgroundMark x1="68359" y1="40972" x2="68359" y2="40972"/>
                        <a14:backgroundMark x1="68203" y1="40556" x2="68203" y2="40556"/>
                        <a14:backgroundMark x1="68047" y1="40139" x2="68047" y2="40139"/>
                        <a14:backgroundMark x1="67969" y1="39444" x2="67969" y2="39444"/>
                        <a14:backgroundMark x1="67969" y1="39167" x2="67969" y2="39167"/>
                        <a14:backgroundMark x1="67969" y1="38611" x2="67969" y2="38611"/>
                        <a14:backgroundMark x1="64844" y1="54167" x2="64844" y2="54167"/>
                        <a14:backgroundMark x1="79141" y1="44306" x2="79141" y2="44306"/>
                        <a14:backgroundMark x1="79141" y1="43611" x2="79141" y2="43611"/>
                        <a14:backgroundMark x1="79219" y1="43056" x2="79219" y2="43056"/>
                        <a14:backgroundMark x1="79297" y1="42500" x2="79297" y2="42500"/>
                        <a14:backgroundMark x1="79375" y1="42361" x2="79375" y2="42361"/>
                        <a14:backgroundMark x1="85000" y1="40417" x2="85000" y2="40417"/>
                        <a14:backgroundMark x1="79375" y1="41806" x2="79375" y2="41806"/>
                        <a14:backgroundMark x1="41797" y1="51806" x2="41797" y2="51806"/>
                        <a14:backgroundMark x1="46406" y1="35417" x2="46406" y2="35417"/>
                        <a14:backgroundMark x1="47969" y1="32500" x2="47969" y2="32500"/>
                        <a14:backgroundMark x1="48047" y1="32083" x2="48047" y2="32083"/>
                        <a14:backgroundMark x1="47813" y1="33472" x2="47813" y2="33472"/>
                        <a14:backgroundMark x1="47578" y1="33889" x2="47578" y2="33889"/>
                        <a14:backgroundMark x1="51406" y1="44306" x2="51406" y2="44306"/>
                        <a14:backgroundMark x1="51328" y1="43611" x2="51328" y2="43611"/>
                        <a14:backgroundMark x1="51328" y1="42917" x2="51328" y2="42917"/>
                        <a14:backgroundMark x1="51328" y1="42361" x2="51328" y2="42361"/>
                        <a14:backgroundMark x1="51172" y1="41806" x2="51172" y2="41806"/>
                        <a14:backgroundMark x1="46328" y1="43333" x2="46328" y2="43333"/>
                        <a14:backgroundMark x1="46484" y1="42500" x2="46484" y2="42500"/>
                        <a14:backgroundMark x1="46641" y1="42361" x2="46641" y2="42361"/>
                        <a14:backgroundMark x1="46719" y1="41667" x2="46719" y2="41667"/>
                        <a14:backgroundMark x1="46641" y1="41389" x2="46641" y2="41389"/>
                        <a14:backgroundMark x1="30078" y1="42917" x2="30078" y2="42917"/>
                        <a14:backgroundMark x1="36172" y1="43056" x2="3617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072" y="711119"/>
            <a:ext cx="5102777" cy="28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9" y="3081491"/>
            <a:ext cx="10652941" cy="36519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Contar con un directorio vivo y actualizado de instituciones y </a:t>
            </a:r>
            <a:r>
              <a:rPr lang="es-MX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ONG’s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 de atenciones diversas a mujeres u hombres de atención prioritaria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Llevar a cabo acciones afirmativas y ajustes razonables en función de las necesidades diferenciales de género del personal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Resolver conflictos, prevenir prácticas de violencia, atender casos de hostigamiento y/o acoso laboral y/o sexual</a:t>
            </a:r>
          </a:p>
          <a:p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3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FFCDFF"/>
            </a:gs>
            <a:gs pos="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64" y="376734"/>
            <a:ext cx="2014015" cy="670968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" y="400844"/>
            <a:ext cx="1974809" cy="80138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5F9DC0A6-4E66-40EF-87C1-AF2B277625BB}"/>
              </a:ext>
            </a:extLst>
          </p:cNvPr>
          <p:cNvSpPr txBox="1">
            <a:spLocks/>
          </p:cNvSpPr>
          <p:nvPr/>
        </p:nvSpPr>
        <p:spPr>
          <a:xfrm>
            <a:off x="3189088" y="3175440"/>
            <a:ext cx="5813823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GRACIAS</a:t>
            </a:r>
            <a:endParaRPr lang="es-MX" sz="8800" dirty="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159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150" y="2174036"/>
            <a:ext cx="7637929" cy="435133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El conocimiento, las creencias, el arte, el derecho, las costumbres.</a:t>
            </a:r>
          </a:p>
          <a:p>
            <a:pPr marL="457200" lvl="1" indent="0" algn="just">
              <a:buNone/>
            </a:pP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2000505000000020004" pitchFamily="2" charset="77"/>
            </a:endParaRPr>
          </a:p>
          <a:p>
            <a:endParaRPr lang="es-MX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2052" name="Picture 4" descr="Vectores e ilustraciones de Cultura para descargar gratis | Freepik">
            <a:extLst>
              <a:ext uri="{FF2B5EF4-FFF2-40B4-BE49-F238E27FC236}">
                <a16:creationId xmlns:a16="http://schemas.microsoft.com/office/drawing/2014/main" id="{88B1E16A-FB00-4662-9895-05D780EE0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00" b="82750" l="16100" r="83350">
                        <a14:foregroundMark x1="36700" y1="14450" x2="36700" y2="14450"/>
                        <a14:foregroundMark x1="39650" y1="14450" x2="39650" y2="14450"/>
                        <a14:foregroundMark x1="47100" y1="23350" x2="47100" y2="23350"/>
                        <a14:foregroundMark x1="47100" y1="21250" x2="46850" y2="18900"/>
                        <a14:foregroundMark x1="34350" y1="49000" x2="33500" y2="47950"/>
                        <a14:foregroundMark x1="25450" y1="47750" x2="26100" y2="47750"/>
                        <a14:foregroundMark x1="18650" y1="40550" x2="18650" y2="40550"/>
                        <a14:foregroundMark x1="16100" y1="45600" x2="16100" y2="45600"/>
                        <a14:foregroundMark x1="18250" y1="51750" x2="18250" y2="51750"/>
                        <a14:foregroundMark x1="30950" y1="71500" x2="30950" y2="71500"/>
                        <a14:foregroundMark x1="36500" y1="82300" x2="36500" y2="82300"/>
                        <a14:foregroundMark x1="37350" y1="82100" x2="37750" y2="82750"/>
                        <a14:foregroundMark x1="79950" y1="63850" x2="79950" y2="63850"/>
                        <a14:foregroundMark x1="69550" y1="14000" x2="69550" y2="14000"/>
                        <a14:foregroundMark x1="70850" y1="12950" x2="70850" y2="12950"/>
                        <a14:foregroundMark x1="70850" y1="12300" x2="70850" y2="12300"/>
                        <a14:foregroundMark x1="39000" y1="12300" x2="39000" y2="12300"/>
                        <a14:foregroundMark x1="81799" y1="51550" x2="82267" y2="49000"/>
                        <a14:foregroundMark x1="29900" y1="51750" x2="29900" y2="51750"/>
                        <a14:backgroundMark x1="81650" y1="45600" x2="81650" y2="45600"/>
                        <a14:backgroundMark x1="81250" y1="51550" x2="81250" y2="51550"/>
                        <a14:backgroundMark x1="82100" y1="49000" x2="82100" y2="49000"/>
                        <a14:backgroundMark x1="82700" y1="46900" x2="82700" y2="46900"/>
                        <a14:backgroundMark x1="83150" y1="45400" x2="83350" y2="44150"/>
                        <a14:backgroundMark x1="82100" y1="52850" x2="82500" y2="49250"/>
                        <a14:backgroundMark x1="81250" y1="44550" x2="81850" y2="45600"/>
                        <a14:backgroundMark x1="81250" y1="53700" x2="82500" y2="47950"/>
                        <a14:backgroundMark x1="82500" y1="47950" x2="83800" y2="47300"/>
                        <a14:backgroundMark x1="81650" y1="53450" x2="82100" y2="5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6395" r="11132" b="11564"/>
          <a:stretch/>
        </p:blipFill>
        <p:spPr bwMode="auto">
          <a:xfrm>
            <a:off x="191913" y="2174036"/>
            <a:ext cx="3480741" cy="36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5DD47F8-AA1F-F350-6055-DBA982BEDBDA}"/>
              </a:ext>
            </a:extLst>
          </p:cNvPr>
          <p:cNvSpPr txBox="1"/>
          <p:nvPr/>
        </p:nvSpPr>
        <p:spPr>
          <a:xfrm>
            <a:off x="5190565" y="3429000"/>
            <a:ext cx="55614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just">
              <a:buNone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Todo hábito y capacidad adquiridos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transmitidos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mediante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</a:rPr>
              <a:t> 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</a:rPr>
              <a:t>í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mbolos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 por y para cada persona que es parte de esa comunidad. 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 panose="02000505000000020004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2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42423C-55E8-423E-9E5F-0A3990F0E3E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74936F3-7E63-48D1-BBC8-8482FD44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66971EB-D47B-4C47-9C94-3FCD23F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8727E1-4207-4B25-AC2F-B19CFF6CBC76}"/>
              </a:ext>
            </a:extLst>
          </p:cNvPr>
          <p:cNvSpPr txBox="1">
            <a:spLocks/>
          </p:cNvSpPr>
          <p:nvPr/>
        </p:nvSpPr>
        <p:spPr>
          <a:xfrm>
            <a:off x="249825" y="2307521"/>
            <a:ext cx="7349411" cy="253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¿Qué es cultura institucional?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  <p:pic>
        <p:nvPicPr>
          <p:cNvPr id="3082" name="Picture 10" descr="gestión del rendimiento evaluación del rendimiento marketing iconos de computadora, marketing, texto, gestión de recursos humanos, Servicio png thumbnail">
            <a:extLst>
              <a:ext uri="{FF2B5EF4-FFF2-40B4-BE49-F238E27FC236}">
                <a16:creationId xmlns:a16="http://schemas.microsoft.com/office/drawing/2014/main" id="{9A039C0E-E888-4C0C-9CC3-4BFD385E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500" l="10000" r="90000">
                        <a14:foregroundMark x1="53611" y1="87222" x2="53611" y2="87222"/>
                        <a14:foregroundMark x1="52222" y1="84722" x2="54167" y2="90000"/>
                        <a14:foregroundMark x1="51111" y1="88056" x2="37500" y2="92222"/>
                        <a14:foregroundMark x1="37500" y1="92222" x2="36111" y2="91944"/>
                        <a14:foregroundMark x1="49722" y1="88889" x2="52500" y2="91389"/>
                        <a14:foregroundMark x1="50278" y1="91389" x2="50278" y2="91389"/>
                        <a14:foregroundMark x1="48889" y1="88889" x2="48889" y2="88889"/>
                        <a14:foregroundMark x1="50278" y1="83333" x2="50278" y2="83333"/>
                        <a14:foregroundMark x1="50278" y1="85000" x2="50278" y2="85000"/>
                        <a14:foregroundMark x1="49444" y1="80833" x2="49444" y2="80833"/>
                        <a14:foregroundMark x1="48056" y1="81111" x2="48056" y2="81111"/>
                        <a14:foregroundMark x1="50000" y1="80833" x2="50000" y2="80833"/>
                        <a14:foregroundMark x1="49167" y1="79444" x2="49167" y2="79444"/>
                        <a14:foregroundMark x1="35833" y1="91389" x2="35833" y2="91389"/>
                        <a14:foregroundMark x1="36944" y1="92500" x2="36944" y2="92500"/>
                        <a14:foregroundMark x1="38889" y1="91944" x2="38889" y2="91944"/>
                        <a14:foregroundMark x1="52778" y1="82778" x2="52778" y2="82778"/>
                        <a14:foregroundMark x1="53611" y1="82778" x2="53611" y2="82778"/>
                        <a14:backgroundMark x1="37222" y1="92778" x2="37222" y2="92778"/>
                        <a14:backgroundMark x1="36667" y1="92778" x2="36667" y2="9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26" y="1862626"/>
            <a:ext cx="4577922" cy="457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lemento De Signo De Interrogación PNG Imágenes con Fondo Transparente |  Descarga Gratuita en Lovepik.com | Signo de interrogación, Imágenes de fondo,  Fondo transparente">
            <a:extLst>
              <a:ext uri="{FF2B5EF4-FFF2-40B4-BE49-F238E27FC236}">
                <a16:creationId xmlns:a16="http://schemas.microsoft.com/office/drawing/2014/main" id="{D1C7BEF5-6482-4559-9166-E5AC96C4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307520"/>
            <a:ext cx="1719537" cy="17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88773F6-8E07-84E9-AD69-D626E36BC1DB}"/>
              </a:ext>
            </a:extLst>
          </p:cNvPr>
          <p:cNvSpPr txBox="1"/>
          <p:nvPr/>
        </p:nvSpPr>
        <p:spPr>
          <a:xfrm>
            <a:off x="961352" y="4440964"/>
            <a:ext cx="6187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La misión, visión, ambiente laboral, conjunto de valores, normas, reglas y  lineamientos en una institución.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8968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018" y="2927471"/>
            <a:ext cx="6133061" cy="34762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Prácticas compartidas por las personas que integran una organización, orientan, dan identidad y sentido al quehacer de la institución. </a:t>
            </a:r>
          </a:p>
          <a:p>
            <a:pPr algn="just"/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pic>
        <p:nvPicPr>
          <p:cNvPr id="13" name="Picture 6" descr="Concepto de trabajo en equipo, personas conectando elementos de rompecabezas de piezas. liderazgo empresarial, ilustración de asociación">
            <a:extLst>
              <a:ext uri="{FF2B5EF4-FFF2-40B4-BE49-F238E27FC236}">
                <a16:creationId xmlns:a16="http://schemas.microsoft.com/office/drawing/2014/main" id="{19FFA78F-1A53-4C9B-842A-AC143E93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0" b="89758" l="9585" r="91374">
                        <a14:foregroundMark x1="85304" y1="57169" x2="85304" y2="57169"/>
                        <a14:foregroundMark x1="82828" y1="29518" x2="82960" y2="30043"/>
                        <a14:foregroundMark x1="76837" y1="29546" x2="76837" y2="29088"/>
                        <a14:foregroundMark x1="90895" y1="45810" x2="90895" y2="45810"/>
                        <a14:foregroundMark x1="91214" y1="45438" x2="91214" y2="45438"/>
                        <a14:foregroundMark x1="91374" y1="45065" x2="91374" y2="45065"/>
                        <a14:foregroundMark x1="77955" y1="45810" x2="78435" y2="46741"/>
                        <a14:foregroundMark x1="78275" y1="45065" x2="78275" y2="45065"/>
                        <a14:foregroundMark x1="26997" y1="52700" x2="26997" y2="52700"/>
                        <a14:foregroundMark x1="26997" y1="53259" x2="26997" y2="53259"/>
                        <a14:foregroundMark x1="25879" y1="57356" x2="25879" y2="57356"/>
                        <a14:foregroundMark x1="26358" y1="59218" x2="25879" y2="62011"/>
                        <a14:foregroundMark x1="30511" y1="56983" x2="30511" y2="56983"/>
                        <a14:foregroundMark x1="30831" y1="59777" x2="30831" y2="59777"/>
                        <a14:backgroundMark x1="48083" y1="81564" x2="48083" y2="81564"/>
                        <a14:backgroundMark x1="72684" y1="68715" x2="72684" y2="68715"/>
                        <a14:backgroundMark x1="72684" y1="70577" x2="72684" y2="70577"/>
                        <a14:backgroundMark x1="26837" y1="71881" x2="26837" y2="71881"/>
                        <a14:backgroundMark x1="26837" y1="71508" x2="26837" y2="71508"/>
                        <a14:backgroundMark x1="30671" y1="58473" x2="30671" y2="58473"/>
                        <a14:backgroundMark x1="30671" y1="58473" x2="30671" y2="58473"/>
                        <a14:backgroundMark x1="23163" y1="42644" x2="23163" y2="42644"/>
                        <a14:backgroundMark x1="22684" y1="43017" x2="22684" y2="42272"/>
                        <a14:backgroundMark x1="22524" y1="46182" x2="22364" y2="47114"/>
                        <a14:backgroundMark x1="22620" y1="45624" x2="22524" y2="46182"/>
                        <a14:backgroundMark x1="22972" y1="43575" x2="22913" y2="43921"/>
                        <a14:backgroundMark x1="23036" y1="43203" x2="22972" y2="43575"/>
                        <a14:backgroundMark x1="23163" y1="42458" x2="23036" y2="43203"/>
                        <a14:backgroundMark x1="21565" y1="46741" x2="20767" y2="45065"/>
                        <a14:backgroundMark x1="16933" y1="47672" x2="21725" y2="45438"/>
                        <a14:backgroundMark x1="22364" y1="48417" x2="14696" y2="43575"/>
                        <a14:backgroundMark x1="14696" y1="43575" x2="23323" y2="47672"/>
                        <a14:backgroundMark x1="23323" y1="47672" x2="15495" y2="44320"/>
                        <a14:backgroundMark x1="15495" y1="44320" x2="15176" y2="43948"/>
                        <a14:backgroundMark x1="19329" y1="42831" x2="21565" y2="42644"/>
                        <a14:backgroundMark x1="19649" y1="42644" x2="22204" y2="42644"/>
                        <a14:backgroundMark x1="16134" y1="47486" x2="14856" y2="47300"/>
                        <a14:backgroundMark x1="75559" y1="24395" x2="82588" y2="29795"/>
                        <a14:backgroundMark x1="82588" y1="29795" x2="84185" y2="27002"/>
                        <a14:backgroundMark x1="77636" y1="31099" x2="78914" y2="29981"/>
                        <a14:backgroundMark x1="83067" y1="31471" x2="82748" y2="28305"/>
                        <a14:backgroundMark x1="83227" y1="29981" x2="83546" y2="31844"/>
                        <a14:backgroundMark x1="82907" y1="25885" x2="84026" y2="26816"/>
                        <a14:backgroundMark x1="76997" y1="30168" x2="76837" y2="30540"/>
                        <a14:backgroundMark x1="78275" y1="32961" x2="80671" y2="31471"/>
                        <a14:backgroundMark x1="76358" y1="29795" x2="76358" y2="29236"/>
                        <a14:backgroundMark x1="77796" y1="32402" x2="78754" y2="32402"/>
                        <a14:backgroundMark x1="76997" y1="30540" x2="76518" y2="29795"/>
                        <a14:backgroundMark x1="77476" y1="29423" x2="77636" y2="30540"/>
                        <a14:backgroundMark x1="76997" y1="29423" x2="76997" y2="29423"/>
                        <a14:backgroundMark x1="76837" y1="29795" x2="76837" y2="29795"/>
                        <a14:backgroundMark x1="76677" y1="29423" x2="76677" y2="29423"/>
                        <a14:backgroundMark x1="76677" y1="32030" x2="76677" y2="32030"/>
                        <a14:backgroundMark x1="76837" y1="31099" x2="76837" y2="31285"/>
                        <a14:backgroundMark x1="76518" y1="31471" x2="76518" y2="31471"/>
                        <a14:backgroundMark x1="76677" y1="31844" x2="76677" y2="31844"/>
                        <a14:backgroundMark x1="76837" y1="32402" x2="76837" y2="32402"/>
                        <a14:backgroundMark x1="76518" y1="31285" x2="76518" y2="31285"/>
                        <a14:backgroundMark x1="76518" y1="30354" x2="76518" y2="30354"/>
                        <a14:backgroundMark x1="76358" y1="29609" x2="76358" y2="29609"/>
                        <a14:backgroundMark x1="77157" y1="29609" x2="77157" y2="29609"/>
                        <a14:backgroundMark x1="76518" y1="29236" x2="76518" y2="29236"/>
                        <a14:backgroundMark x1="76837" y1="29795" x2="76837" y2="29795"/>
                        <a14:backgroundMark x1="76837" y1="29981" x2="76837" y2="29981"/>
                        <a14:backgroundMark x1="76677" y1="31285" x2="76677" y2="31285"/>
                        <a14:backgroundMark x1="76677" y1="32030" x2="76837" y2="29050"/>
                        <a14:backgroundMark x1="76038" y1="30540" x2="76837" y2="31844"/>
                        <a14:backgroundMark x1="86901" y1="51769" x2="86901" y2="51769"/>
                        <a14:backgroundMark x1="86262" y1="52514" x2="86262" y2="52514"/>
                        <a14:backgroundMark x1="30511" y1="58659" x2="30511" y2="5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296"/>
            <a:ext cx="5149021" cy="44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5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42423C-55E8-423E-9E5F-0A3990F0E3E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74936F3-7E63-48D1-BBC8-8482FD44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66971EB-D47B-4C47-9C94-3FCD23F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8727E1-4207-4B25-AC2F-B19CFF6CBC76}"/>
              </a:ext>
            </a:extLst>
          </p:cNvPr>
          <p:cNvSpPr txBox="1">
            <a:spLocks/>
          </p:cNvSpPr>
          <p:nvPr/>
        </p:nvSpPr>
        <p:spPr>
          <a:xfrm>
            <a:off x="1017131" y="1712265"/>
            <a:ext cx="9822022" cy="2534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¿Qué es perspectiva de género?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  <p:pic>
        <p:nvPicPr>
          <p:cNvPr id="5122" name="Picture 2" descr="Palabras, palabras, palabras... ¿tan solo palabras? | EL MONTONERO">
            <a:extLst>
              <a:ext uri="{FF2B5EF4-FFF2-40B4-BE49-F238E27FC236}">
                <a16:creationId xmlns:a16="http://schemas.microsoft.com/office/drawing/2014/main" id="{F7131F63-9CDD-486B-A888-745B54085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4" b="55682" l="10000" r="90111">
                        <a14:foregroundMark x1="49778" y1="6331" x2="40778" y2="6006"/>
                        <a14:foregroundMark x1="41889" y1="55195" x2="41889" y2="55195"/>
                        <a14:foregroundMark x1="73778" y1="28896" x2="73778" y2="28896"/>
                        <a14:foregroundMark x1="76556" y1="24838" x2="72556" y2="26948"/>
                        <a14:foregroundMark x1="61778" y1="31494" x2="61667" y2="31818"/>
                        <a14:foregroundMark x1="61556" y1="31331" x2="61556" y2="31331"/>
                        <a14:foregroundMark x1="64111" y1="26136" x2="64111" y2="26136"/>
                        <a14:foregroundMark x1="23333" y1="30195" x2="24778" y2="26786"/>
                        <a14:foregroundMark x1="24000" y1="28409" x2="24000" y2="28409"/>
                        <a14:foregroundMark x1="23667" y1="34740" x2="23667" y2="34740"/>
                        <a14:foregroundMark x1="26889" y1="34740" x2="26889" y2="34740"/>
                        <a14:foregroundMark x1="28000" y1="38312" x2="26111" y2="26299"/>
                        <a14:foregroundMark x1="26111" y1="26299" x2="24667" y2="31818"/>
                        <a14:foregroundMark x1="34778" y1="34416" x2="34778" y2="34416"/>
                        <a14:foregroundMark x1="34111" y1="35065" x2="34111" y2="35065"/>
                        <a14:foregroundMark x1="34000" y1="35877" x2="34000" y2="35877"/>
                        <a14:foregroundMark x1="33667" y1="36364" x2="33667" y2="36364"/>
                        <a14:foregroundMark x1="83889" y1="46266" x2="83889" y2="46266"/>
                        <a14:foregroundMark x1="84444" y1="46429" x2="84444" y2="46429"/>
                        <a14:foregroundMark x1="84556" y1="46916" x2="84556" y2="46916"/>
                        <a14:foregroundMark x1="90000" y1="43669" x2="90000" y2="43669"/>
                        <a14:foregroundMark x1="90111" y1="43182" x2="90111" y2="43182"/>
                        <a14:backgroundMark x1="34111" y1="34578" x2="34111" y2="34578"/>
                        <a14:backgroundMark x1="33889" y1="34578" x2="33889" y2="34578"/>
                        <a14:backgroundMark x1="33889" y1="35227" x2="33889" y2="35227"/>
                        <a14:backgroundMark x1="33778" y1="36688" x2="33778" y2="36688"/>
                        <a14:backgroundMark x1="33444" y1="36201" x2="33444" y2="36201"/>
                        <a14:backgroundMark x1="34000" y1="36364" x2="34000" y2="36364"/>
                        <a14:backgroundMark x1="35556" y1="36364" x2="35556" y2="36364"/>
                        <a14:backgroundMark x1="35556" y1="35714" x2="35667" y2="35227"/>
                        <a14:backgroundMark x1="35889" y1="34578" x2="35889" y2="34578"/>
                        <a14:backgroundMark x1="36333" y1="34416" x2="36333" y2="34416"/>
                        <a14:backgroundMark x1="37222" y1="33442" x2="37222" y2="33442"/>
                        <a14:backgroundMark x1="37444" y1="32792" x2="37444" y2="32792"/>
                        <a14:backgroundMark x1="38444" y1="31981" x2="38444" y2="31981"/>
                        <a14:backgroundMark x1="33778" y1="36039" x2="33778" y2="36039"/>
                        <a14:backgroundMark x1="33667" y1="36688" x2="33667" y2="36688"/>
                        <a14:backgroundMark x1="34444" y1="36039" x2="34444" y2="36039"/>
                        <a14:backgroundMark x1="34333" y1="35877" x2="34333" y2="35877"/>
                        <a14:backgroundMark x1="34000" y1="35877" x2="34000" y2="35877"/>
                        <a14:backgroundMark x1="33556" y1="36364" x2="33556" y2="36364"/>
                        <a14:backgroundMark x1="43000" y1="30682" x2="43000" y2="30682"/>
                        <a14:backgroundMark x1="43667" y1="30844" x2="43667" y2="30844"/>
                        <a14:backgroundMark x1="44667" y1="30844" x2="44667" y2="30844"/>
                        <a14:backgroundMark x1="46222" y1="31006" x2="46222" y2="31006"/>
                        <a14:backgroundMark x1="47556" y1="31006" x2="47556" y2="31006"/>
                        <a14:backgroundMark x1="63889" y1="25649" x2="63889" y2="25649"/>
                        <a14:backgroundMark x1="63889" y1="26136" x2="63889" y2="26136"/>
                        <a14:backgroundMark x1="64222" y1="38149" x2="64222" y2="38149"/>
                        <a14:backgroundMark x1="84556" y1="45942" x2="84556" y2="45942"/>
                        <a14:backgroundMark x1="84333" y1="45617" x2="84333" y2="45617"/>
                        <a14:backgroundMark x1="31000" y1="37175" x2="31000" y2="37175"/>
                        <a14:backgroundMark x1="84667" y1="47565" x2="84667" y2="47565"/>
                        <a14:backgroundMark x1="84667" y1="47240" x2="84667" y2="47240"/>
                        <a14:backgroundMark x1="84667" y1="47240" x2="84667" y2="47240"/>
                        <a14:backgroundMark x1="84444" y1="47403" x2="84444" y2="47403"/>
                        <a14:backgroundMark x1="83778" y1="46916" x2="83778" y2="46916"/>
                        <a14:backgroundMark x1="84556" y1="47078" x2="84556" y2="47078"/>
                        <a14:backgroundMark x1="90000" y1="43506" x2="90000" y2="43506"/>
                        <a14:backgroundMark x1="90000" y1="43182" x2="90000" y2="43182"/>
                        <a14:backgroundMark x1="51889" y1="30357" x2="51889" y2="3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835"/>
          <a:stretch/>
        </p:blipFill>
        <p:spPr bwMode="auto">
          <a:xfrm>
            <a:off x="7807864" y="3460224"/>
            <a:ext cx="3697215" cy="15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6B499C8-04D6-C208-3B9C-465EDA1919B9}"/>
              </a:ext>
            </a:extLst>
          </p:cNvPr>
          <p:cNvSpPr txBox="1"/>
          <p:nvPr/>
        </p:nvSpPr>
        <p:spPr>
          <a:xfrm>
            <a:off x="591671" y="3178142"/>
            <a:ext cx="68042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Visión científica, analítica y política sobre las mujeres y los hombres. </a:t>
            </a:r>
          </a:p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Propone eliminar las causas de la opresión de género como la desigualdad, la injusticia y la jerarquización basada en el género. </a:t>
            </a:r>
          </a:p>
        </p:txBody>
      </p:sp>
    </p:spTree>
    <p:extLst>
      <p:ext uri="{BB962C8B-B14F-4D97-AF65-F5344CB8AC3E}">
        <p14:creationId xmlns:p14="http://schemas.microsoft.com/office/powerpoint/2010/main" val="281444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0167C-CD95-40E6-8380-1BEF540D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331" y="1875851"/>
            <a:ext cx="9407338" cy="52341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Promueve la igualdad entre los géneros a través de la equidad, el adelanto y el bienestar de las mujeres </a:t>
            </a:r>
          </a:p>
          <a:p>
            <a:pPr marL="0" indent="0" algn="just">
              <a:buNone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marL="0" indent="0" algn="just"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Contribuye a construir una sociedad en donde mujeres y hombres tengan el mismo valor, la igualdad de derechos y oportunidades para acceder a los recursos económicos y a la representación política y social en los ámbitos de toma de decisiones. </a:t>
            </a:r>
          </a:p>
          <a:p>
            <a:pPr marL="0" indent="0" algn="just">
              <a:buNone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pPr marL="0" indent="0" algn="r">
              <a:lnSpc>
                <a:spcPct val="90000"/>
              </a:lnSpc>
              <a:spcAft>
                <a:spcPts val="800"/>
              </a:spcAft>
              <a:buNone/>
            </a:pPr>
            <a:r>
              <a:rPr lang="es-MX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(Ley General de Acceso de las Mujeres a una vida libre de violencia, artículo 5º, fracción IX)</a:t>
            </a:r>
            <a:endParaRPr lang="es-MX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</a:endParaRPr>
          </a:p>
          <a:p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520EA3-A12D-4D5C-8D6D-172923F707D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1F7959D-E6CA-456A-9BF8-7B0250BA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3A02B871-4DFF-45DD-90D8-CE8E2FC1B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42423C-55E8-423E-9E5F-0A3990F0E3E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74936F3-7E63-48D1-BBC8-8482FD44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66971EB-D47B-4C47-9C94-3FCD23F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D8727E1-4207-4B25-AC2F-B19CFF6CBC76}"/>
              </a:ext>
            </a:extLst>
          </p:cNvPr>
          <p:cNvSpPr txBox="1">
            <a:spLocks/>
          </p:cNvSpPr>
          <p:nvPr/>
        </p:nvSpPr>
        <p:spPr>
          <a:xfrm>
            <a:off x="843722" y="1214174"/>
            <a:ext cx="9577749" cy="13567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Perspectiva de género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cs typeface="Cavolini" panose="020B0502040204020203" pitchFamily="66" charset="0"/>
              </a:rPr>
              <a:t>¿Te has preguntado…?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cs typeface="Cavolini" panose="020B0502040204020203" pitchFamily="66" charset="0"/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CC183E09-9DBA-468F-9E44-0E88557E111D}"/>
              </a:ext>
            </a:extLst>
          </p:cNvPr>
          <p:cNvSpPr/>
          <p:nvPr/>
        </p:nvSpPr>
        <p:spPr>
          <a:xfrm rot="16200000">
            <a:off x="5639061" y="-472132"/>
            <a:ext cx="913873" cy="12192000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¿Por qué unos tienen más oportunidades que otras?</a:t>
            </a:r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A468F61E-6ABE-4752-90CE-D43DF8893BC6}"/>
              </a:ext>
            </a:extLst>
          </p:cNvPr>
          <p:cNvSpPr/>
          <p:nvPr/>
        </p:nvSpPr>
        <p:spPr>
          <a:xfrm>
            <a:off x="-1" y="4234594"/>
            <a:ext cx="12192000" cy="1412758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 panose="02000505000000020004" pitchFamily="2" charset="77"/>
              </a:rPr>
              <a:t>¿Por qué el cuidado y las tareas domésticas se consideran tareas exclusivas de las mujeres?</a:t>
            </a: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0E6BED90-8ADE-4E5E-8070-7384309ACA82}"/>
              </a:ext>
            </a:extLst>
          </p:cNvPr>
          <p:cNvSpPr/>
          <p:nvPr/>
        </p:nvSpPr>
        <p:spPr>
          <a:xfrm>
            <a:off x="-2" y="2546285"/>
            <a:ext cx="12191999" cy="1164041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00505000000020004" pitchFamily="2" charset="77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¿Por qué en la historia el papel de las mujeres en la ciencia, </a:t>
            </a:r>
          </a:p>
          <a:p>
            <a:pPr algn="ctr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la música, el arte, la política no ha sido visible ni reconocido?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7663D689-84BE-4837-8420-C5D40551C9FE}"/>
              </a:ext>
            </a:extLst>
          </p:cNvPr>
          <p:cNvSpPr/>
          <p:nvPr/>
        </p:nvSpPr>
        <p:spPr>
          <a:xfrm>
            <a:off x="-1" y="3304783"/>
            <a:ext cx="12192000" cy="146774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¿Por qué hay creencias que consideran a las mujeres como inferiores y qué sentido tiene?</a:t>
            </a:r>
          </a:p>
        </p:txBody>
      </p:sp>
    </p:spTree>
    <p:extLst>
      <p:ext uri="{BB962C8B-B14F-4D97-AF65-F5344CB8AC3E}">
        <p14:creationId xmlns:p14="http://schemas.microsoft.com/office/powerpoint/2010/main" val="240470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DFF"/>
            </a:gs>
            <a:gs pos="100000">
              <a:srgbClr val="B000B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B42423C-55E8-423E-9E5F-0A3990F0E3E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990099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74936F3-7E63-48D1-BBC8-8482FD44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62" y="124529"/>
            <a:ext cx="2240217" cy="746327"/>
          </a:xfrm>
          <a:prstGeom prst="rect">
            <a:avLst/>
          </a:prstGeom>
        </p:spPr>
      </p:pic>
      <p:pic>
        <p:nvPicPr>
          <p:cNvPr id="6" name="Imagen 5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66971EB-D47B-4C47-9C94-3FCD23F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1" y="-24823"/>
            <a:ext cx="2575210" cy="1045029"/>
          </a:xfrm>
          <a:prstGeom prst="rect">
            <a:avLst/>
          </a:prstGeom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CC183E09-9DBA-468F-9E44-0E88557E111D}"/>
              </a:ext>
            </a:extLst>
          </p:cNvPr>
          <p:cNvSpPr/>
          <p:nvPr/>
        </p:nvSpPr>
        <p:spPr>
          <a:xfrm rot="16200000">
            <a:off x="5793900" y="-2019433"/>
            <a:ext cx="604202" cy="12192001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¿Por qué es difícile que entre hombres  muestran sus afectos?</a:t>
            </a:r>
          </a:p>
        </p:txBody>
      </p:sp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A468F61E-6ABE-4752-90CE-D43DF8893BC6}"/>
              </a:ext>
            </a:extLst>
          </p:cNvPr>
          <p:cNvSpPr/>
          <p:nvPr/>
        </p:nvSpPr>
        <p:spPr>
          <a:xfrm>
            <a:off x="0" y="1593116"/>
            <a:ext cx="12192002" cy="1633263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¿Por qué los hombres no hablan de sus emociones o de sus enfermedades, sobre todo cuando está involucrada su sexualidad?</a:t>
            </a:r>
          </a:p>
        </p:txBody>
      </p:sp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0E6BED90-8ADE-4E5E-8070-7384309ACA82}"/>
              </a:ext>
            </a:extLst>
          </p:cNvPr>
          <p:cNvSpPr/>
          <p:nvPr/>
        </p:nvSpPr>
        <p:spPr>
          <a:xfrm>
            <a:off x="0" y="2932413"/>
            <a:ext cx="12192000" cy="95723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  <a:ea typeface="Verdana" panose="020B0604030504040204" pitchFamily="34" charset="0"/>
                <a:cs typeface="Times New Roman" panose="02020603050405020304" pitchFamily="18" charset="0"/>
              </a:rPr>
              <a:t>¿Por qué se descalifica a los hombres que cuidan hijos o llevan a cabo tareas domésticas?</a:t>
            </a:r>
          </a:p>
          <a:p>
            <a:pPr algn="ctr"/>
            <a:endParaRPr lang="es-MX" dirty="0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7663D689-84BE-4837-8420-C5D40551C9FE}"/>
              </a:ext>
            </a:extLst>
          </p:cNvPr>
          <p:cNvSpPr/>
          <p:nvPr/>
        </p:nvSpPr>
        <p:spPr>
          <a:xfrm>
            <a:off x="13441" y="4384539"/>
            <a:ext cx="12192000" cy="62334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 pitchFamily="2" charset="77"/>
              </a:rPr>
              <a:t>¿Por qué es mal visto que los hombres lloren?</a:t>
            </a:r>
          </a:p>
        </p:txBody>
      </p:sp>
    </p:spTree>
    <p:extLst>
      <p:ext uri="{BB962C8B-B14F-4D97-AF65-F5344CB8AC3E}">
        <p14:creationId xmlns:p14="http://schemas.microsoft.com/office/powerpoint/2010/main" val="21788372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1231</Words>
  <Application>Microsoft Macintosh PowerPoint</Application>
  <PresentationFormat>Panorámica</PresentationFormat>
  <Paragraphs>83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Britannic Bold</vt:lpstr>
      <vt:lpstr>Calibri</vt:lpstr>
      <vt:lpstr>Calibri Light</vt:lpstr>
      <vt:lpstr>Montserrat</vt:lpstr>
      <vt:lpstr>Montserrat SemiBold</vt:lpstr>
      <vt:lpstr>Wingdings</vt:lpstr>
      <vt:lpstr>Tema de Office</vt:lpstr>
      <vt:lpstr>Cultura Institucional con Perspectiva de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en la perspectiva de género impulsada por los movimientos de mujeres en México</vt:lpstr>
      <vt:lpstr>Presentación de PowerPoint</vt:lpstr>
      <vt:lpstr>Presentación de PowerPoint</vt:lpstr>
      <vt:lpstr>Presentación de PowerPoint</vt:lpstr>
      <vt:lpstr>Aportación más importante de la perspectiva de género es la visibilidad y crítica a la división sexual del trabajo</vt:lpstr>
      <vt:lpstr>Presentación de PowerPoint</vt:lpstr>
      <vt:lpstr>Presentación de PowerPoint</vt:lpstr>
      <vt:lpstr>Presentación de PowerPoint</vt:lpstr>
      <vt:lpstr>Presentación de PowerPoint</vt:lpstr>
      <vt:lpstr>¿Qué está en nuestro alcance para construir una cultura institucional con perspectiva de género?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Institucional con Perspectiva de Género</dc:title>
  <dc:creator>Maria del Carmen Caballero Martinez</dc:creator>
  <cp:lastModifiedBy>Radharani Torres Lechuga</cp:lastModifiedBy>
  <cp:revision>15</cp:revision>
  <dcterms:created xsi:type="dcterms:W3CDTF">2022-10-26T17:18:41Z</dcterms:created>
  <dcterms:modified xsi:type="dcterms:W3CDTF">2023-08-08T00:28:49Z</dcterms:modified>
</cp:coreProperties>
</file>